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85" r:id="rId2"/>
    <p:sldId id="261" r:id="rId3"/>
    <p:sldId id="259" r:id="rId4"/>
    <p:sldId id="274" r:id="rId5"/>
    <p:sldId id="263" r:id="rId6"/>
    <p:sldId id="290" r:id="rId7"/>
    <p:sldId id="279" r:id="rId8"/>
    <p:sldId id="286" r:id="rId9"/>
    <p:sldId id="276" r:id="rId10"/>
    <p:sldId id="273" r:id="rId11"/>
    <p:sldId id="287" r:id="rId12"/>
    <p:sldId id="275" r:id="rId13"/>
    <p:sldId id="291" r:id="rId14"/>
    <p:sldId id="293" r:id="rId15"/>
    <p:sldId id="28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50"/>
    <p:restoredTop sz="96405"/>
  </p:normalViewPr>
  <p:slideViewPr>
    <p:cSldViewPr snapToGrid="0">
      <p:cViewPr varScale="1">
        <p:scale>
          <a:sx n="131" d="100"/>
          <a:sy n="131" d="100"/>
        </p:scale>
        <p:origin x="8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A7EB2-4F78-CE40-978B-BB4345281F9B}" type="datetimeFigureOut">
              <a:rPr lang="en-US" smtClean="0"/>
              <a:t>5/25/23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893CB-D048-7746-B6F9-326C28ED3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48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173bada7a6b_4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173bada7a6b_4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a3eaeec2e9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a3eaeec2e9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a3eaeec2e9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a3eaeec2e9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a3eaeec2e9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1a3eaeec2e9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a3eaeec2e9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a3eaeec2e9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1a3eaeec2e9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1a3eaeec2e9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1a3eaeec2e9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1a3eaeec2e9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9777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1a3eaeec2e9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1a3eaeec2e9_0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a3eaeec2e9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1a3eaeec2e9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a3eaeec2e9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1a3eaeec2e9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1a3eaeec2e9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1a3eaeec2e9_0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1a3eaeec2e9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1a3eaeec2e9_0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24153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1a3eaeec2e9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1a3eaeec2e9_0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6064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3BD0C-8E89-8F4E-0F53-FFC267311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E6F19-3DA6-D0A5-A3DC-295AA751FA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D0EF0-99D7-3B58-1235-4710E07B0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E0813-00E8-B844-9C30-9514F3EEE645}" type="datetimeFigureOut">
              <a:rPr lang="en-US" smtClean="0"/>
              <a:t>5/25/23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69A09-1E72-C002-166E-FEA7CE503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B40D7-E8BC-D439-467A-4B37812FF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04C36-1A94-224E-906B-1BD1BAB7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00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958A3-A650-5210-ADE4-540E2027D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68986-DF22-9DBF-0BD5-1F5D129D1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C46FC-DD4E-7DD6-2650-9F99E027E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E0813-00E8-B844-9C30-9514F3EEE645}" type="datetimeFigureOut">
              <a:rPr lang="en-US" smtClean="0"/>
              <a:t>5/25/23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67015-5F74-B55A-2EDC-1F9D1C031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E10D-5BC4-C9B8-5C9F-0C132C79F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04C36-1A94-224E-906B-1BD1BAB7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69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DD99F-B9BB-7982-FDE3-A6E8C3FEC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0FF7E-903C-6D40-35B0-F125A10F7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C320D0-08B3-7287-6ABC-93F73289F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E0813-00E8-B844-9C30-9514F3EEE645}" type="datetimeFigureOut">
              <a:rPr lang="en-US" smtClean="0"/>
              <a:t>5/25/23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7BCDC-FF6C-D951-1523-28B96660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D69A97-67EB-F909-219E-0BBEC76C6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04C36-1A94-224E-906B-1BD1BAB7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00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32232-1357-7E5D-DE27-6AB4D9A3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38694-BA24-36FD-EA2E-C37D066BF2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1BF71E-6AFA-EC20-9371-1680A8F9EB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1FD5D-1C62-9830-4F3D-E948A5A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E0813-00E8-B844-9C30-9514F3EEE645}" type="datetimeFigureOut">
              <a:rPr lang="en-US" smtClean="0"/>
              <a:t>5/25/23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65549C-F547-6ED2-3AA9-2B0DD8DE0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29CBD-414D-725E-A11F-46244C902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04C36-1A94-224E-906B-1BD1BAB7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565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000A2-86E8-B6DB-4560-4F85FA1E2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F3407-82E7-3345-9C28-FBBE924A4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EE4052-5729-7401-790E-A5A295368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411BE1-574E-C53F-B045-BBDA030B9B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DA4C2D-B6A1-1ECD-D9CE-C15348295E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C8F4B6-1296-A224-1200-C95E42C90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E0813-00E8-B844-9C30-9514F3EEE645}" type="datetimeFigureOut">
              <a:rPr lang="en-US" smtClean="0"/>
              <a:t>5/25/23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1D9967-1206-3CF6-9612-2E0A4FEBA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783B25-D28E-7D55-2101-DE0BCBD88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04C36-1A94-224E-906B-1BD1BAB7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256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34F78-FCC9-BA58-C66B-775AE9F54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00EF36-A0E8-3EFE-4365-933DF620B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E0813-00E8-B844-9C30-9514F3EEE645}" type="datetimeFigureOut">
              <a:rPr lang="en-US" smtClean="0"/>
              <a:t>5/25/23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2A2BE4-8DA2-678D-B37C-A42C0A30D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2394F4-F468-B53C-0311-FE2B2EA21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04C36-1A94-224E-906B-1BD1BAB7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03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27FADC-75A2-B82E-89B3-5A8750A83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E0813-00E8-B844-9C30-9514F3EEE645}" type="datetimeFigureOut">
              <a:rPr lang="en-US" smtClean="0"/>
              <a:t>5/25/23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7FC891-B335-7106-87DB-57D3A6638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B73572-6F0C-345D-D86C-9C9DAA54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04C36-1A94-224E-906B-1BD1BAB7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33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9FCE6-92B6-6337-13E6-3560DBFF6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15399-C1F8-B5FC-57E2-3130F8B82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1F648-6D67-0472-1398-7F27749ADC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EBBA5-344C-D786-800B-4C05C7508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E0813-00E8-B844-9C30-9514F3EEE645}" type="datetimeFigureOut">
              <a:rPr lang="en-US" smtClean="0"/>
              <a:t>5/25/23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1CCA8-68AE-0938-119F-E2DF9BD95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D4C0BD-7809-89CA-6120-2258013D9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04C36-1A94-224E-906B-1BD1BAB7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77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FEACF-DEC1-DB08-2C27-7EE971E89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C93171-5DE3-6933-4101-AEABBE7831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61B81-2174-9BE7-A420-E1B2ED4ED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E9C96F-8B93-6E01-9287-73C59B7D1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E0813-00E8-B844-9C30-9514F3EEE645}" type="datetimeFigureOut">
              <a:rPr lang="en-US" smtClean="0"/>
              <a:t>5/25/23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725B9-0036-78D4-6916-62011CC84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B89F9-225B-E64D-E867-FA4C906A0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04C36-1A94-224E-906B-1BD1BAB7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053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4B5AF-6FDD-C487-984A-2E8E2EC29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2E2FB-F865-71D9-A198-C9F27396D2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07B22-DF35-7F6F-894C-5AB583605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E0813-00E8-B844-9C30-9514F3EEE645}" type="datetimeFigureOut">
              <a:rPr lang="en-US" smtClean="0"/>
              <a:t>5/25/23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C65D7-74FB-A2D3-AD53-0CEF83212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01F93-6A60-C774-794F-BF02522E3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04C36-1A94-224E-906B-1BD1BAB7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42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8946D5-6C87-6D09-EF82-90F57D199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CD7C0E-463F-F488-C8BF-B6B054C07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22EBA-A506-3846-7FC2-04CE8B2B1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E0813-00E8-B844-9C30-9514F3EEE645}" type="datetimeFigureOut">
              <a:rPr lang="en-US" smtClean="0"/>
              <a:t>5/25/23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8DB14-25EC-20BB-F933-2727DD729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E6495-047B-18F4-DF0C-413849C11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04C36-1A94-224E-906B-1BD1BAB7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6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>
            <a:spLocks noGrp="1"/>
          </p:cNvSpPr>
          <p:nvPr>
            <p:ph type="pic" idx="2"/>
          </p:nvPr>
        </p:nvSpPr>
        <p:spPr>
          <a:xfrm>
            <a:off x="3109267" y="0"/>
            <a:ext cx="9082400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33" name="Google Shape;33;p8"/>
          <p:cNvPicPr preferRelativeResize="0"/>
          <p:nvPr/>
        </p:nvPicPr>
        <p:blipFill rotWithShape="1">
          <a:blip r:embed="rId2">
            <a:alphaModFix/>
          </a:blip>
          <a:srcRect r="37331"/>
          <a:stretch/>
        </p:blipFill>
        <p:spPr>
          <a:xfrm>
            <a:off x="1" y="0"/>
            <a:ext cx="764076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8"/>
          <p:cNvPicPr preferRelativeResize="0"/>
          <p:nvPr/>
        </p:nvPicPr>
        <p:blipFill rotWithShape="1">
          <a:blip r:embed="rId2">
            <a:alphaModFix/>
          </a:blip>
          <a:srcRect l="79494" t="70256"/>
          <a:stretch/>
        </p:blipFill>
        <p:spPr>
          <a:xfrm>
            <a:off x="9691600" y="4818233"/>
            <a:ext cx="2500067" cy="2039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8"/>
          <p:cNvPicPr preferRelativeResize="0"/>
          <p:nvPr/>
        </p:nvPicPr>
        <p:blipFill rotWithShape="1">
          <a:blip r:embed="rId2">
            <a:alphaModFix/>
          </a:blip>
          <a:srcRect l="79494" b="70256"/>
          <a:stretch/>
        </p:blipFill>
        <p:spPr>
          <a:xfrm>
            <a:off x="9691600" y="0"/>
            <a:ext cx="2500067" cy="2039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733" y="437533"/>
            <a:ext cx="1563435" cy="812067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8"/>
          <p:cNvSpPr txBox="1"/>
          <p:nvPr/>
        </p:nvSpPr>
        <p:spPr>
          <a:xfrm>
            <a:off x="871767" y="3476334"/>
            <a:ext cx="3440000" cy="1805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Type your copy </a:t>
            </a:r>
            <a:r>
              <a:rPr lang="en" sz="3400" b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right here</a:t>
            </a:r>
            <a:r>
              <a:rPr lang="en" sz="34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in </a:t>
            </a:r>
            <a:br>
              <a:rPr lang="en" sz="34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en" sz="34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this text box.</a:t>
            </a:r>
            <a:endParaRPr sz="240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6483721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 1">
  <p:cSld name="Blank 1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7009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 1 1 1 1">
  <p:cSld name="Blank 1 1 1 1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18503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 1 1">
  <p:cSld name="Blank 1 1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464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4F3995-2584-A08B-50AD-CB64AF497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D4D10-E230-016E-8826-CA8D31867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3F4C57-5B45-3EA3-6066-524E4654DF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E0813-00E8-B844-9C30-9514F3EEE645}" type="datetimeFigureOut">
              <a:rPr lang="en-US" smtClean="0"/>
              <a:t>5/25/23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09946-1E3D-D95F-F508-CF6B6D92E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06DC3-D874-C360-AA26-AE49799A5C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04C36-1A94-224E-906B-1BD1BAB7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20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8;p23">
            <a:extLst>
              <a:ext uri="{FF2B5EF4-FFF2-40B4-BE49-F238E27FC236}">
                <a16:creationId xmlns:a16="http://schemas.microsoft.com/office/drawing/2014/main" id="{594312BD-02D2-3522-625E-FB5086DEB20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0408" y="-1"/>
            <a:ext cx="960444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42"/>
          <p:cNvPicPr preferRelativeResize="0"/>
          <p:nvPr/>
        </p:nvPicPr>
        <p:blipFill rotWithShape="1">
          <a:blip r:embed="rId4">
            <a:alphaModFix/>
          </a:blip>
          <a:srcRect r="37331"/>
          <a:stretch/>
        </p:blipFill>
        <p:spPr>
          <a:xfrm>
            <a:off x="9698" y="-1"/>
            <a:ext cx="764076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42"/>
          <p:cNvPicPr preferRelativeResize="0"/>
          <p:nvPr/>
        </p:nvPicPr>
        <p:blipFill rotWithShape="1">
          <a:blip r:embed="rId4">
            <a:alphaModFix/>
          </a:blip>
          <a:srcRect l="79494" t="70256"/>
          <a:stretch/>
        </p:blipFill>
        <p:spPr>
          <a:xfrm>
            <a:off x="9691600" y="4818233"/>
            <a:ext cx="2500067" cy="2039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42"/>
          <p:cNvPicPr preferRelativeResize="0"/>
          <p:nvPr/>
        </p:nvPicPr>
        <p:blipFill rotWithShape="1">
          <a:blip r:embed="rId4">
            <a:alphaModFix/>
          </a:blip>
          <a:srcRect l="79494" b="70256"/>
          <a:stretch/>
        </p:blipFill>
        <p:spPr>
          <a:xfrm>
            <a:off x="9691600" y="0"/>
            <a:ext cx="2500067" cy="2039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2733" y="437533"/>
            <a:ext cx="1563435" cy="812067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2"/>
          <p:cNvSpPr txBox="1"/>
          <p:nvPr/>
        </p:nvSpPr>
        <p:spPr>
          <a:xfrm>
            <a:off x="931417" y="2022474"/>
            <a:ext cx="5642042" cy="372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55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WELCOME </a:t>
            </a:r>
          </a:p>
          <a:p>
            <a:pPr>
              <a:lnSpc>
                <a:spcPct val="110000"/>
              </a:lnSpc>
            </a:pPr>
            <a:r>
              <a:rPr lang="en-US" sz="55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to the</a:t>
            </a:r>
            <a:endParaRPr sz="5500"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10000"/>
              </a:lnSpc>
            </a:pPr>
            <a:r>
              <a:rPr lang="en" sz="5500" b="1" dirty="0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FUTURE</a:t>
            </a:r>
            <a:r>
              <a:rPr lang="en" sz="55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br>
              <a:rPr lang="en" sz="55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en" sz="55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of REAL ESTATE</a:t>
            </a:r>
            <a:endParaRPr sz="5500" dirty="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/>
          <p:nvPr/>
        </p:nvSpPr>
        <p:spPr>
          <a:xfrm>
            <a:off x="779901" y="832449"/>
            <a:ext cx="10217611" cy="47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latin typeface="Arial Narrow"/>
                <a:ea typeface="Arial Narrow"/>
                <a:cs typeface="Arial Narrow"/>
                <a:sym typeface="Arial Narrow"/>
              </a:rPr>
              <a:t>These figures are not a guarantee, representation or projection of earnings or profits you can or should expect. They also do not include expenses incurred by agents in operating their businesses. </a:t>
            </a:r>
            <a:r>
              <a:rPr lang="en-US" sz="2800" dirty="0" err="1">
                <a:latin typeface="Arial Narrow"/>
                <a:ea typeface="Arial Narrow"/>
                <a:cs typeface="Arial Narrow"/>
                <a:sym typeface="Arial Narrow"/>
              </a:rPr>
              <a:t>eXp</a:t>
            </a:r>
            <a:r>
              <a:rPr lang="en-US" sz="2800" dirty="0">
                <a:latin typeface="Arial Narrow"/>
                <a:ea typeface="Arial Narrow"/>
                <a:cs typeface="Arial Narrow"/>
                <a:sym typeface="Arial Narrow"/>
              </a:rPr>
              <a:t> Realty makes no guarantee of financial success.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2800" dirty="0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latin typeface="Arial Narrow"/>
                <a:ea typeface="Arial Narrow"/>
                <a:cs typeface="Arial Narrow"/>
                <a:sym typeface="Arial Narrow"/>
              </a:rPr>
              <a:t>Success with </a:t>
            </a:r>
            <a:r>
              <a:rPr lang="en-US" sz="2800" dirty="0" err="1">
                <a:latin typeface="Arial Narrow"/>
                <a:ea typeface="Arial Narrow"/>
                <a:cs typeface="Arial Narrow"/>
                <a:sym typeface="Arial Narrow"/>
              </a:rPr>
              <a:t>eXp</a:t>
            </a:r>
            <a:r>
              <a:rPr lang="en-US" sz="2800" dirty="0">
                <a:latin typeface="Arial Narrow"/>
                <a:ea typeface="Arial Narrow"/>
                <a:cs typeface="Arial Narrow"/>
                <a:sym typeface="Arial Narrow"/>
              </a:rPr>
              <a:t> Realty results only from successful sales efforts, which require hard work, diligence, skill, persistence, competence, and leadership. Your success will depend upon how well you exercise these qualities.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2800" dirty="0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latin typeface="Arial Narrow"/>
                <a:ea typeface="Arial Narrow"/>
                <a:cs typeface="Arial Narrow"/>
                <a:sym typeface="Arial Narrow"/>
              </a:rPr>
              <a:t>Visit </a:t>
            </a:r>
            <a:r>
              <a:rPr lang="en-US" sz="2800" dirty="0" err="1">
                <a:solidFill>
                  <a:srgbClr val="19469D"/>
                </a:solidFill>
                <a:latin typeface="Arial Narrow"/>
                <a:ea typeface="Arial Narrow"/>
                <a:cs typeface="Arial Narrow"/>
                <a:sym typeface="Arial Narrow"/>
              </a:rPr>
              <a:t>exprealty.com</a:t>
            </a:r>
            <a:r>
              <a:rPr lang="en-US" sz="2800" dirty="0">
                <a:solidFill>
                  <a:srgbClr val="19469D"/>
                </a:solidFill>
                <a:latin typeface="Arial Narrow"/>
                <a:ea typeface="Arial Narrow"/>
                <a:cs typeface="Arial Narrow"/>
                <a:sym typeface="Arial Narrow"/>
              </a:rPr>
              <a:t>/income</a:t>
            </a:r>
            <a:r>
              <a:rPr lang="en-US" sz="2800" dirty="0">
                <a:latin typeface="Arial Narrow"/>
                <a:ea typeface="Arial Narrow"/>
                <a:cs typeface="Arial Narrow"/>
                <a:sym typeface="Arial Narrow"/>
              </a:rPr>
              <a:t> for average agent earnings and additional information about earning opportunities with </a:t>
            </a:r>
            <a:r>
              <a:rPr lang="en-US" sz="2800" dirty="0" err="1">
                <a:latin typeface="Arial Narrow"/>
                <a:ea typeface="Arial Narrow"/>
                <a:cs typeface="Arial Narrow"/>
                <a:sym typeface="Arial Narrow"/>
              </a:rPr>
              <a:t>eXp</a:t>
            </a:r>
            <a:r>
              <a:rPr lang="en-US" sz="2800" dirty="0">
                <a:latin typeface="Arial Narrow"/>
                <a:ea typeface="Arial Narrow"/>
                <a:cs typeface="Arial Narrow"/>
                <a:sym typeface="Arial Narrow"/>
              </a:rPr>
              <a:t> Realty.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/>
          <p:nvPr/>
        </p:nvSpPr>
        <p:spPr>
          <a:xfrm>
            <a:off x="989000" y="389000"/>
            <a:ext cx="10214000" cy="1522800"/>
          </a:xfrm>
          <a:prstGeom prst="rect">
            <a:avLst/>
          </a:prstGeom>
          <a:solidFill>
            <a:srgbClr val="19469D"/>
          </a:solidFill>
          <a:ln>
            <a:noFill/>
          </a:ln>
          <a:effectLst>
            <a:outerShdw blurRad="128588" dist="76200" dir="30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329167" rIns="121900" bIns="121900" anchor="t" anchorCtr="0">
            <a:noAutofit/>
          </a:bodyPr>
          <a:lstStyle/>
          <a:p>
            <a:pPr algn="ctr"/>
            <a:r>
              <a:rPr lang="en" sz="4000" dirty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5 Major Disruptors</a:t>
            </a:r>
            <a:endParaRPr sz="4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6"/>
          <p:cNvSpPr/>
          <p:nvPr/>
        </p:nvSpPr>
        <p:spPr>
          <a:xfrm>
            <a:off x="1011400" y="2167233"/>
            <a:ext cx="1856000" cy="3712000"/>
          </a:xfrm>
          <a:prstGeom prst="rect">
            <a:avLst/>
          </a:prstGeom>
          <a:solidFill>
            <a:srgbClr val="DADADA"/>
          </a:solidFill>
          <a:ln>
            <a:noFill/>
          </a:ln>
          <a:effectLst>
            <a:outerShdw blurRad="128588" dist="76200" dir="30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9" name="Google Shape;89;p16"/>
          <p:cNvSpPr/>
          <p:nvPr/>
        </p:nvSpPr>
        <p:spPr>
          <a:xfrm>
            <a:off x="3089700" y="2167233"/>
            <a:ext cx="1856000" cy="3712000"/>
          </a:xfrm>
          <a:prstGeom prst="rect">
            <a:avLst/>
          </a:prstGeom>
          <a:solidFill>
            <a:srgbClr val="DADADA"/>
          </a:solidFill>
          <a:ln>
            <a:noFill/>
          </a:ln>
          <a:effectLst>
            <a:outerShdw blurRad="128588" dist="76200" dir="30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0" name="Google Shape;90;p16"/>
          <p:cNvSpPr/>
          <p:nvPr/>
        </p:nvSpPr>
        <p:spPr>
          <a:xfrm>
            <a:off x="5168000" y="2167233"/>
            <a:ext cx="1856000" cy="3712000"/>
          </a:xfrm>
          <a:prstGeom prst="rect">
            <a:avLst/>
          </a:prstGeom>
          <a:solidFill>
            <a:srgbClr val="DADADA"/>
          </a:solidFill>
          <a:ln>
            <a:noFill/>
          </a:ln>
          <a:effectLst>
            <a:outerShdw blurRad="128588" dist="76200" dir="30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1" name="Google Shape;91;p16"/>
          <p:cNvSpPr/>
          <p:nvPr/>
        </p:nvSpPr>
        <p:spPr>
          <a:xfrm>
            <a:off x="7246300" y="2167233"/>
            <a:ext cx="1856000" cy="3712000"/>
          </a:xfrm>
          <a:prstGeom prst="rect">
            <a:avLst/>
          </a:prstGeom>
          <a:solidFill>
            <a:srgbClr val="DADADA"/>
          </a:solidFill>
          <a:ln>
            <a:noFill/>
          </a:ln>
          <a:effectLst>
            <a:outerShdw blurRad="128588" dist="76200" dir="30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2" name="Google Shape;92;p16"/>
          <p:cNvSpPr/>
          <p:nvPr/>
        </p:nvSpPr>
        <p:spPr>
          <a:xfrm>
            <a:off x="9324600" y="2167233"/>
            <a:ext cx="1856000" cy="3712000"/>
          </a:xfrm>
          <a:prstGeom prst="rect">
            <a:avLst/>
          </a:prstGeom>
          <a:solidFill>
            <a:srgbClr val="DADADA"/>
          </a:solidFill>
          <a:ln>
            <a:noFill/>
          </a:ln>
          <a:effectLst>
            <a:outerShdw blurRad="128588" dist="76200" dir="30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3" name="Google Shape;93;p16"/>
          <p:cNvSpPr/>
          <p:nvPr/>
        </p:nvSpPr>
        <p:spPr>
          <a:xfrm>
            <a:off x="1316400" y="1545467"/>
            <a:ext cx="1246000" cy="12460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14300" dist="57150" dir="5820000" algn="bl" rotWithShape="0">
              <a:srgbClr val="000000">
                <a:alpha val="1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4" name="Google Shape;94;p16"/>
          <p:cNvSpPr/>
          <p:nvPr/>
        </p:nvSpPr>
        <p:spPr>
          <a:xfrm>
            <a:off x="3394700" y="1545467"/>
            <a:ext cx="1246000" cy="12460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14300" dist="57150" dir="5820000" algn="bl" rotWithShape="0">
              <a:srgbClr val="000000">
                <a:alpha val="1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5" name="Google Shape;95;p16"/>
          <p:cNvSpPr/>
          <p:nvPr/>
        </p:nvSpPr>
        <p:spPr>
          <a:xfrm>
            <a:off x="5473000" y="1545467"/>
            <a:ext cx="1246000" cy="12460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14300" dist="57150" dir="5820000" algn="bl" rotWithShape="0">
              <a:srgbClr val="000000">
                <a:alpha val="1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6" name="Google Shape;96;p16"/>
          <p:cNvSpPr/>
          <p:nvPr/>
        </p:nvSpPr>
        <p:spPr>
          <a:xfrm>
            <a:off x="7551300" y="1545467"/>
            <a:ext cx="1246000" cy="12460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14300" dist="57150" dir="5820000" algn="bl" rotWithShape="0">
              <a:srgbClr val="000000">
                <a:alpha val="1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7" name="Google Shape;97;p16"/>
          <p:cNvSpPr/>
          <p:nvPr/>
        </p:nvSpPr>
        <p:spPr>
          <a:xfrm>
            <a:off x="9629600" y="1545467"/>
            <a:ext cx="1246000" cy="12460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14300" dist="57150" dir="5820000" algn="bl" rotWithShape="0">
              <a:srgbClr val="000000">
                <a:alpha val="14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98" name="Google Shape;98;p16"/>
          <p:cNvCxnSpPr/>
          <p:nvPr/>
        </p:nvCxnSpPr>
        <p:spPr>
          <a:xfrm>
            <a:off x="1211400" y="3634267"/>
            <a:ext cx="14560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" name="Google Shape;99;p16"/>
          <p:cNvCxnSpPr/>
          <p:nvPr/>
        </p:nvCxnSpPr>
        <p:spPr>
          <a:xfrm>
            <a:off x="3289700" y="3634267"/>
            <a:ext cx="14560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0" name="Google Shape;100;p16"/>
          <p:cNvCxnSpPr/>
          <p:nvPr/>
        </p:nvCxnSpPr>
        <p:spPr>
          <a:xfrm>
            <a:off x="5368000" y="3634267"/>
            <a:ext cx="14560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1" name="Google Shape;101;p16"/>
          <p:cNvCxnSpPr/>
          <p:nvPr/>
        </p:nvCxnSpPr>
        <p:spPr>
          <a:xfrm>
            <a:off x="7446300" y="3634267"/>
            <a:ext cx="14560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" name="Google Shape;102;p16"/>
          <p:cNvCxnSpPr/>
          <p:nvPr/>
        </p:nvCxnSpPr>
        <p:spPr>
          <a:xfrm>
            <a:off x="9524600" y="3634267"/>
            <a:ext cx="14560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6"/>
          <p:cNvSpPr txBox="1"/>
          <p:nvPr/>
        </p:nvSpPr>
        <p:spPr>
          <a:xfrm>
            <a:off x="1272600" y="3069267"/>
            <a:ext cx="1333600" cy="2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2400" b="1" dirty="0">
                <a:latin typeface="Roboto"/>
                <a:ea typeface="Roboto"/>
                <a:cs typeface="Roboto"/>
                <a:sym typeface="Roboto"/>
              </a:rPr>
              <a:t>CLOUD</a:t>
            </a:r>
            <a:endParaRPr sz="24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3289700" y="3069267"/>
            <a:ext cx="1517200" cy="2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2400" b="1" dirty="0">
                <a:latin typeface="Roboto"/>
                <a:ea typeface="Roboto"/>
                <a:cs typeface="Roboto"/>
                <a:sym typeface="Roboto"/>
              </a:rPr>
              <a:t>LEAD GEN</a:t>
            </a:r>
            <a:endParaRPr sz="24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5312467" y="3069267"/>
            <a:ext cx="1567200" cy="2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" sz="2400" b="1" dirty="0">
                <a:latin typeface="Roboto"/>
                <a:ea typeface="Roboto"/>
                <a:cs typeface="Roboto"/>
                <a:sym typeface="Roboto"/>
              </a:rPr>
              <a:t>STOCK</a:t>
            </a:r>
            <a:endParaRPr sz="24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7385099" y="3068267"/>
            <a:ext cx="1623433" cy="2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2400" b="1" dirty="0">
                <a:latin typeface="Roboto"/>
                <a:ea typeface="Roboto"/>
                <a:cs typeface="Roboto"/>
                <a:sym typeface="Roboto"/>
              </a:rPr>
              <a:t>REVSHARE</a:t>
            </a:r>
            <a:endParaRPr sz="24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9585800" y="3069267"/>
            <a:ext cx="1333600" cy="2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" sz="2400" b="1" dirty="0">
                <a:latin typeface="Roboto"/>
                <a:ea typeface="Roboto"/>
                <a:cs typeface="Roboto"/>
                <a:sym typeface="Roboto"/>
              </a:rPr>
              <a:t>HEALTH</a:t>
            </a:r>
            <a:endParaRPr sz="24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1211400" y="3912067"/>
            <a:ext cx="1456000" cy="1132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" sz="1600" dirty="0">
                <a:latin typeface="Roboto"/>
                <a:ea typeface="Roboto"/>
                <a:cs typeface="Roboto"/>
                <a:sym typeface="Roboto"/>
              </a:rPr>
              <a:t>Cutting Edge Cloud Base Real Estate Company </a:t>
            </a:r>
            <a:endParaRPr sz="16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3289700" y="3912067"/>
            <a:ext cx="1456000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" sz="1600" dirty="0">
                <a:latin typeface="Roboto"/>
                <a:ea typeface="Roboto"/>
                <a:cs typeface="Roboto"/>
                <a:sym typeface="Roboto"/>
              </a:rPr>
              <a:t>Revolutionary Lead Generation Software (Close more deals) </a:t>
            </a:r>
            <a:endParaRPr sz="16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5368067" y="3912067"/>
            <a:ext cx="1456000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" sz="1600" dirty="0">
                <a:latin typeface="Roboto"/>
                <a:ea typeface="Roboto"/>
                <a:cs typeface="Roboto"/>
                <a:sym typeface="Roboto"/>
              </a:rPr>
              <a:t>Agent Owned Company </a:t>
            </a:r>
          </a:p>
          <a:p>
            <a:pPr>
              <a:lnSpc>
                <a:spcPct val="115000"/>
              </a:lnSpc>
            </a:pPr>
            <a:r>
              <a:rPr lang="en" sz="1600" dirty="0">
                <a:latin typeface="Roboto"/>
                <a:ea typeface="Roboto"/>
                <a:cs typeface="Roboto"/>
                <a:sym typeface="Roboto"/>
              </a:rPr>
              <a:t>(Public Stock)</a:t>
            </a:r>
            <a:endParaRPr sz="16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7446300" y="3912067"/>
            <a:ext cx="1456000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" sz="1600" dirty="0">
                <a:latin typeface="Roboto"/>
                <a:ea typeface="Roboto"/>
                <a:cs typeface="Roboto"/>
                <a:sym typeface="Roboto"/>
              </a:rPr>
              <a:t>Un-matched Revenue Sharing</a:t>
            </a:r>
            <a:endParaRPr sz="16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9524733" y="3912068"/>
            <a:ext cx="1456000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" sz="1600" dirty="0">
                <a:latin typeface="Roboto"/>
                <a:ea typeface="Roboto"/>
                <a:cs typeface="Roboto"/>
                <a:sym typeface="Roboto"/>
              </a:rPr>
              <a:t>Affordable </a:t>
            </a:r>
            <a:r>
              <a:rPr lang="en" sz="1600" dirty="0" err="1">
                <a:latin typeface="Roboto"/>
                <a:ea typeface="Roboto"/>
                <a:cs typeface="Roboto"/>
                <a:sym typeface="Roboto"/>
              </a:rPr>
              <a:t>eXp</a:t>
            </a:r>
            <a:r>
              <a:rPr lang="en" sz="1600" dirty="0">
                <a:latin typeface="Roboto"/>
                <a:ea typeface="Roboto"/>
                <a:cs typeface="Roboto"/>
                <a:sym typeface="Roboto"/>
              </a:rPr>
              <a:t> Healthcare </a:t>
            </a:r>
            <a:endParaRPr sz="1600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4" name="Google Shape;11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60167" y="1705401"/>
            <a:ext cx="584867" cy="8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1634" y="1850567"/>
            <a:ext cx="1092133" cy="66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39400" y="1829200"/>
            <a:ext cx="684467" cy="684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38901" y="1842851"/>
            <a:ext cx="670800" cy="67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93834" y="1890285"/>
            <a:ext cx="691133" cy="623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1"/>
          <p:cNvSpPr/>
          <p:nvPr/>
        </p:nvSpPr>
        <p:spPr>
          <a:xfrm>
            <a:off x="2544567" y="389000"/>
            <a:ext cx="9214400" cy="1569200"/>
          </a:xfrm>
          <a:prstGeom prst="rect">
            <a:avLst/>
          </a:prstGeom>
          <a:solidFill>
            <a:srgbClr val="19469D"/>
          </a:solidFill>
          <a:ln>
            <a:noFill/>
          </a:ln>
          <a:effectLst>
            <a:outerShdw blurRad="128588" dist="76200" dir="30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329167" rIns="121900" bIns="121900" anchor="t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" sz="3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Innovation Is Always Happening</a:t>
            </a:r>
            <a:r>
              <a:rPr lang="en" sz="3200" dirty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en" sz="2000" dirty="0" err="1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eXp</a:t>
            </a:r>
            <a:r>
              <a:rPr lang="en" sz="2000" dirty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 Realty is innovating in the real estate brokerage space</a:t>
            </a:r>
            <a:endParaRPr sz="3200" dirty="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21" name="Google Shape;321;p31"/>
          <p:cNvSpPr/>
          <p:nvPr/>
        </p:nvSpPr>
        <p:spPr>
          <a:xfrm>
            <a:off x="2544567" y="2088292"/>
            <a:ext cx="4331764" cy="4547286"/>
          </a:xfrm>
          <a:prstGeom prst="rect">
            <a:avLst/>
          </a:prstGeom>
          <a:solidFill>
            <a:srgbClr val="DADADA"/>
          </a:solidFill>
          <a:ln>
            <a:noFill/>
          </a:ln>
          <a:effectLst>
            <a:outerShdw blurRad="128588" dist="76200" dir="30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322" name="Google Shape;322;p31"/>
          <p:cNvCxnSpPr>
            <a:cxnSpLocks/>
          </p:cNvCxnSpPr>
          <p:nvPr/>
        </p:nvCxnSpPr>
        <p:spPr>
          <a:xfrm>
            <a:off x="2891481" y="2713819"/>
            <a:ext cx="3726136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3" name="Google Shape;323;p31"/>
          <p:cNvSpPr/>
          <p:nvPr/>
        </p:nvSpPr>
        <p:spPr>
          <a:xfrm>
            <a:off x="7352269" y="2088292"/>
            <a:ext cx="4406697" cy="4547286"/>
          </a:xfrm>
          <a:prstGeom prst="rect">
            <a:avLst/>
          </a:prstGeom>
          <a:solidFill>
            <a:srgbClr val="DADADA"/>
          </a:solidFill>
          <a:ln>
            <a:noFill/>
          </a:ln>
          <a:effectLst>
            <a:outerShdw blurRad="128588" dist="76200" dir="30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27" name="Google Shape;327;p31"/>
          <p:cNvSpPr txBox="1"/>
          <p:nvPr/>
        </p:nvSpPr>
        <p:spPr>
          <a:xfrm>
            <a:off x="7555591" y="2196162"/>
            <a:ext cx="4139514" cy="478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2000" b="1" dirty="0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Anytime, Anywhere, On Demand</a:t>
            </a:r>
            <a:endParaRPr sz="2000" b="1" dirty="0">
              <a:solidFill>
                <a:srgbClr val="1946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" name="Google Shape;328;p31"/>
          <p:cNvSpPr txBox="1"/>
          <p:nvPr/>
        </p:nvSpPr>
        <p:spPr>
          <a:xfrm>
            <a:off x="2739546" y="2258457"/>
            <a:ext cx="3941805" cy="437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2000" b="1" dirty="0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Brick &amp; Mortar Locations</a:t>
            </a:r>
            <a:endParaRPr sz="2000" b="1" dirty="0">
              <a:solidFill>
                <a:srgbClr val="1946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0" name="Google Shape;330;p31"/>
          <p:cNvSpPr txBox="1"/>
          <p:nvPr/>
        </p:nvSpPr>
        <p:spPr>
          <a:xfrm>
            <a:off x="147263" y="6430996"/>
            <a:ext cx="2397304" cy="625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sz="1050" dirty="0">
                <a:latin typeface="Roboto"/>
                <a:ea typeface="Roboto"/>
                <a:cs typeface="Roboto"/>
                <a:sym typeface="Roboto"/>
              </a:rPr>
              <a:t>*Trademarks pictured are the property of their respective owners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sz="1333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" name="Google Shape;322;p31">
            <a:extLst>
              <a:ext uri="{FF2B5EF4-FFF2-40B4-BE49-F238E27FC236}">
                <a16:creationId xmlns:a16="http://schemas.microsoft.com/office/drawing/2014/main" id="{FD2D1B7B-7CB6-EF7F-6DC0-63188D41903A}"/>
              </a:ext>
            </a:extLst>
          </p:cNvPr>
          <p:cNvCxnSpPr>
            <a:cxnSpLocks/>
          </p:cNvCxnSpPr>
          <p:nvPr/>
        </p:nvCxnSpPr>
        <p:spPr>
          <a:xfrm>
            <a:off x="7661189" y="2674239"/>
            <a:ext cx="3855308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" name="Google Shape;114;p25">
            <a:extLst>
              <a:ext uri="{FF2B5EF4-FFF2-40B4-BE49-F238E27FC236}">
                <a16:creationId xmlns:a16="http://schemas.microsoft.com/office/drawing/2014/main" id="{14F4BC6E-7289-7AEF-B744-EC1071633C47}"/>
              </a:ext>
            </a:extLst>
          </p:cNvPr>
          <p:cNvGrpSpPr/>
          <p:nvPr/>
        </p:nvGrpSpPr>
        <p:grpSpPr>
          <a:xfrm>
            <a:off x="3587472" y="2955162"/>
            <a:ext cx="7429289" cy="3513839"/>
            <a:chOff x="1775479" y="2071046"/>
            <a:chExt cx="5814396" cy="2665226"/>
          </a:xfrm>
        </p:grpSpPr>
        <p:pic>
          <p:nvPicPr>
            <p:cNvPr id="5" name="Google Shape;116;p25">
              <a:extLst>
                <a:ext uri="{FF2B5EF4-FFF2-40B4-BE49-F238E27FC236}">
                  <a16:creationId xmlns:a16="http://schemas.microsoft.com/office/drawing/2014/main" id="{3969BFBB-6CBE-45EF-A403-24309B98170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75479" y="2071046"/>
              <a:ext cx="1457795" cy="873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117;p25">
              <a:extLst>
                <a:ext uri="{FF2B5EF4-FFF2-40B4-BE49-F238E27FC236}">
                  <a16:creationId xmlns:a16="http://schemas.microsoft.com/office/drawing/2014/main" id="{B491F3E7-A1FB-0D2B-1AED-224EF8DEAAD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842975" y="2219862"/>
              <a:ext cx="1746900" cy="4724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Google Shape;118;p25">
              <a:extLst>
                <a:ext uri="{FF2B5EF4-FFF2-40B4-BE49-F238E27FC236}">
                  <a16:creationId xmlns:a16="http://schemas.microsoft.com/office/drawing/2014/main" id="{FBCA4324-FC26-D3EA-9F8B-49F121F257B3}"/>
                </a:ext>
              </a:extLst>
            </p:cNvPr>
            <p:cNvSpPr/>
            <p:nvPr/>
          </p:nvSpPr>
          <p:spPr>
            <a:xfrm>
              <a:off x="4047934" y="2297963"/>
              <a:ext cx="941070" cy="2197100"/>
            </a:xfrm>
            <a:custGeom>
              <a:avLst/>
              <a:gdLst/>
              <a:ahLst/>
              <a:cxnLst/>
              <a:rect l="l" t="t" r="r" b="b"/>
              <a:pathLst>
                <a:path w="941070" h="2197100" extrusionOk="0">
                  <a:moveTo>
                    <a:pt x="940498" y="2003552"/>
                  </a:moveTo>
                  <a:lnTo>
                    <a:pt x="747293" y="1810359"/>
                  </a:lnTo>
                  <a:lnTo>
                    <a:pt x="747293" y="1906955"/>
                  </a:lnTo>
                  <a:lnTo>
                    <a:pt x="0" y="1906955"/>
                  </a:lnTo>
                  <a:lnTo>
                    <a:pt x="0" y="2100160"/>
                  </a:lnTo>
                  <a:lnTo>
                    <a:pt x="747293" y="2100160"/>
                  </a:lnTo>
                  <a:lnTo>
                    <a:pt x="747293" y="2196757"/>
                  </a:lnTo>
                  <a:lnTo>
                    <a:pt x="940498" y="2003552"/>
                  </a:lnTo>
                  <a:close/>
                </a:path>
                <a:path w="941070" h="2197100" extrusionOk="0">
                  <a:moveTo>
                    <a:pt x="940498" y="1098384"/>
                  </a:moveTo>
                  <a:lnTo>
                    <a:pt x="747293" y="905179"/>
                  </a:lnTo>
                  <a:lnTo>
                    <a:pt x="747293" y="1001776"/>
                  </a:lnTo>
                  <a:lnTo>
                    <a:pt x="0" y="1001776"/>
                  </a:lnTo>
                  <a:lnTo>
                    <a:pt x="0" y="1194981"/>
                  </a:lnTo>
                  <a:lnTo>
                    <a:pt x="747293" y="1194981"/>
                  </a:lnTo>
                  <a:lnTo>
                    <a:pt x="747293" y="1291577"/>
                  </a:lnTo>
                  <a:lnTo>
                    <a:pt x="940498" y="1098384"/>
                  </a:lnTo>
                  <a:close/>
                </a:path>
                <a:path w="941070" h="2197100" extrusionOk="0">
                  <a:moveTo>
                    <a:pt x="940498" y="193205"/>
                  </a:moveTo>
                  <a:lnTo>
                    <a:pt x="747293" y="0"/>
                  </a:lnTo>
                  <a:lnTo>
                    <a:pt x="747293" y="96608"/>
                  </a:lnTo>
                  <a:lnTo>
                    <a:pt x="0" y="96608"/>
                  </a:lnTo>
                  <a:lnTo>
                    <a:pt x="0" y="289801"/>
                  </a:lnTo>
                  <a:lnTo>
                    <a:pt x="747293" y="289801"/>
                  </a:lnTo>
                  <a:lnTo>
                    <a:pt x="747293" y="386410"/>
                  </a:lnTo>
                  <a:lnTo>
                    <a:pt x="940498" y="193205"/>
                  </a:lnTo>
                  <a:close/>
                </a:path>
              </a:pathLst>
            </a:custGeom>
            <a:solidFill>
              <a:srgbClr val="58595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" name="Google Shape;119;p25">
              <a:extLst>
                <a:ext uri="{FF2B5EF4-FFF2-40B4-BE49-F238E27FC236}">
                  <a16:creationId xmlns:a16="http://schemas.microsoft.com/office/drawing/2014/main" id="{C85D63C3-9045-8629-7320-276E171E8183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842975" y="3169232"/>
              <a:ext cx="1634373" cy="5169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120;p25">
              <a:extLst>
                <a:ext uri="{FF2B5EF4-FFF2-40B4-BE49-F238E27FC236}">
                  <a16:creationId xmlns:a16="http://schemas.microsoft.com/office/drawing/2014/main" id="{57DF07FF-BA32-BC18-E48E-FC9701892A5F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86927" y="4007171"/>
              <a:ext cx="1410822" cy="7291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" name="Google Shape;122;p25">
            <a:extLst>
              <a:ext uri="{FF2B5EF4-FFF2-40B4-BE49-F238E27FC236}">
                <a16:creationId xmlns:a16="http://schemas.microsoft.com/office/drawing/2014/main" id="{2A529A2D-E617-D23A-BBFE-F15BF5C30EEA}"/>
              </a:ext>
            </a:extLst>
          </p:cNvPr>
          <p:cNvSpPr txBox="1"/>
          <p:nvPr/>
        </p:nvSpPr>
        <p:spPr>
          <a:xfrm>
            <a:off x="2750807" y="5745579"/>
            <a:ext cx="3534033" cy="322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075" rIns="0" bIns="0" anchor="t" anchorCtr="0">
            <a:spAutoFit/>
          </a:bodyPr>
          <a:lstStyle/>
          <a:p>
            <a:pPr marL="190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353942"/>
                </a:solidFill>
                <a:latin typeface="Roboto"/>
                <a:ea typeface="Roboto"/>
                <a:cs typeface="Roboto"/>
                <a:sym typeface="Roboto"/>
              </a:rPr>
              <a:t>Traditional real estate brokerages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62E625-40D0-310A-0B0A-306A2134A1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1481" y="4403012"/>
            <a:ext cx="1381442" cy="4949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6313B44-E1A0-5F7C-1BC3-8404DF310F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8665" y="4449845"/>
            <a:ext cx="1693252" cy="4481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A632C8-1BAB-74A5-6C91-6D14CD7CBD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94892" y="4955039"/>
            <a:ext cx="1561688" cy="47582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/>
          <p:nvPr/>
        </p:nvSpPr>
        <p:spPr>
          <a:xfrm>
            <a:off x="2566600" y="437034"/>
            <a:ext cx="9092800" cy="1025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" sz="3333" b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Find your freedom</a:t>
            </a:r>
            <a:r>
              <a:rPr lang="en" sz="3333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 in eXp World,</a:t>
            </a:r>
            <a:endParaRPr sz="3333">
              <a:solidFill>
                <a:srgbClr val="58595A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r>
              <a:rPr lang="en" sz="3333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our metaverse powered by Virbela</a:t>
            </a:r>
            <a:endParaRPr sz="3333">
              <a:solidFill>
                <a:srgbClr val="58595A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166" name="Google Shape;166;p20"/>
          <p:cNvCxnSpPr/>
          <p:nvPr/>
        </p:nvCxnSpPr>
        <p:spPr>
          <a:xfrm>
            <a:off x="2520567" y="1711533"/>
            <a:ext cx="9215600" cy="0"/>
          </a:xfrm>
          <a:prstGeom prst="straightConnector1">
            <a:avLst/>
          </a:prstGeom>
          <a:noFill/>
          <a:ln w="38100" cap="flat" cmpd="sng">
            <a:solidFill>
              <a:srgbClr val="DADAD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67" name="Google Shape;167;p20"/>
          <p:cNvPicPr preferRelativeResize="0"/>
          <p:nvPr/>
        </p:nvPicPr>
        <p:blipFill rotWithShape="1">
          <a:blip r:embed="rId3">
            <a:alphaModFix/>
          </a:blip>
          <a:srcRect l="62170" t="30142" r="3828" b="6666"/>
          <a:stretch/>
        </p:blipFill>
        <p:spPr>
          <a:xfrm>
            <a:off x="7579701" y="1871164"/>
            <a:ext cx="4145500" cy="444314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0"/>
          <p:cNvSpPr txBox="1"/>
          <p:nvPr/>
        </p:nvSpPr>
        <p:spPr>
          <a:xfrm>
            <a:off x="3003281" y="1871163"/>
            <a:ext cx="4484914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5000"/>
              </a:lnSpc>
              <a:buClr>
                <a:schemeClr val="dk1"/>
              </a:buClr>
              <a:buSzPts val="1100"/>
            </a:pPr>
            <a:r>
              <a:rPr lang="en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Work from anywhere with access to training, support and community</a:t>
            </a:r>
            <a:endParaRPr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25000"/>
              </a:lnSpc>
              <a:buClr>
                <a:schemeClr val="dk1"/>
              </a:buClr>
              <a:buSzPts val="1100"/>
            </a:pPr>
            <a:endParaRPr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25000"/>
              </a:lnSpc>
              <a:buClr>
                <a:schemeClr val="dk1"/>
              </a:buClr>
              <a:buSzPts val="1100"/>
            </a:pPr>
            <a:r>
              <a:rPr lang="en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Access real-time support from </a:t>
            </a:r>
            <a:endParaRPr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25000"/>
              </a:lnSpc>
              <a:buClr>
                <a:schemeClr val="dk1"/>
              </a:buClr>
              <a:buSzPts val="1100"/>
            </a:pPr>
            <a:r>
              <a:rPr lang="en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dedicated staff – Including Tech Support</a:t>
            </a:r>
            <a:endParaRPr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25000"/>
              </a:lnSpc>
              <a:buClr>
                <a:schemeClr val="dk1"/>
              </a:buClr>
              <a:buSzPts val="1100"/>
            </a:pPr>
            <a:endParaRPr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25000"/>
              </a:lnSpc>
              <a:buClr>
                <a:schemeClr val="dk1"/>
              </a:buClr>
              <a:buSzPts val="1100"/>
            </a:pPr>
            <a:r>
              <a:rPr lang="en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No desk fees or overhead costs</a:t>
            </a:r>
            <a:endParaRPr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25000"/>
              </a:lnSpc>
              <a:buClr>
                <a:schemeClr val="dk1"/>
              </a:buClr>
              <a:buSzPts val="1100"/>
            </a:pPr>
            <a:endParaRPr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25000"/>
              </a:lnSpc>
              <a:buClr>
                <a:schemeClr val="dk1"/>
              </a:buClr>
              <a:buSzPts val="1100"/>
            </a:pPr>
            <a:r>
              <a:rPr lang="en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No expensive leases means we can invest in you and your technology</a:t>
            </a:r>
          </a:p>
          <a:p>
            <a:pPr>
              <a:lnSpc>
                <a:spcPct val="125000"/>
              </a:lnSpc>
              <a:buClr>
                <a:schemeClr val="dk1"/>
              </a:buClr>
              <a:buSzPts val="1100"/>
            </a:pPr>
            <a:endParaRPr lang="en"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25000"/>
              </a:lnSpc>
              <a:buClr>
                <a:schemeClr val="dk1"/>
              </a:buClr>
              <a:buSzPts val="1100"/>
            </a:pPr>
            <a:r>
              <a:rPr lang="en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One Global Brokerage across 24 Countries</a:t>
            </a:r>
            <a:endParaRPr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69" name="Google Shape;169;p20"/>
          <p:cNvSpPr/>
          <p:nvPr/>
        </p:nvSpPr>
        <p:spPr>
          <a:xfrm rot="-8100000">
            <a:off x="2491929" y="4045762"/>
            <a:ext cx="149341" cy="149341"/>
          </a:xfrm>
          <a:prstGeom prst="rtTriangle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70" name="Google Shape;170;p20"/>
          <p:cNvSpPr/>
          <p:nvPr/>
        </p:nvSpPr>
        <p:spPr>
          <a:xfrm rot="-8100000">
            <a:off x="2489792" y="2118954"/>
            <a:ext cx="149341" cy="149341"/>
          </a:xfrm>
          <a:prstGeom prst="rtTriangle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71" name="Google Shape;171;p20"/>
          <p:cNvSpPr/>
          <p:nvPr/>
        </p:nvSpPr>
        <p:spPr>
          <a:xfrm rot="-8100000">
            <a:off x="2491929" y="4966197"/>
            <a:ext cx="149341" cy="149341"/>
          </a:xfrm>
          <a:prstGeom prst="rtTriangle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72" name="Google Shape;172;p20"/>
          <p:cNvSpPr/>
          <p:nvPr/>
        </p:nvSpPr>
        <p:spPr>
          <a:xfrm rot="-8100000">
            <a:off x="2489791" y="5781031"/>
            <a:ext cx="149341" cy="149341"/>
          </a:xfrm>
          <a:prstGeom prst="rtTriangle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" name="Google Shape;169;p20">
            <a:extLst>
              <a:ext uri="{FF2B5EF4-FFF2-40B4-BE49-F238E27FC236}">
                <a16:creationId xmlns:a16="http://schemas.microsoft.com/office/drawing/2014/main" id="{FC08667E-C4F2-B0DD-E366-79C58A73F3A3}"/>
              </a:ext>
            </a:extLst>
          </p:cNvPr>
          <p:cNvSpPr/>
          <p:nvPr/>
        </p:nvSpPr>
        <p:spPr>
          <a:xfrm rot="-8100000">
            <a:off x="2491929" y="3157123"/>
            <a:ext cx="149341" cy="149341"/>
          </a:xfrm>
          <a:prstGeom prst="rtTriangle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1D0424-98BA-C8BF-3996-E2FB462FC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"/>
            <a:ext cx="12202862" cy="685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000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6"/>
          <p:cNvSpPr txBox="1"/>
          <p:nvPr/>
        </p:nvSpPr>
        <p:spPr>
          <a:xfrm>
            <a:off x="2566600" y="437034"/>
            <a:ext cx="9092800" cy="1025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" sz="3333" dirty="0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Live Training at your fingertips</a:t>
            </a:r>
          </a:p>
          <a:p>
            <a:r>
              <a:rPr lang="en" sz="3333" b="1" dirty="0" err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eXp</a:t>
            </a:r>
            <a:r>
              <a:rPr lang="en" sz="3333" b="1" dirty="0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 UNIVERSITY &amp; Mentorship</a:t>
            </a:r>
            <a:endParaRPr sz="3333" dirty="0">
              <a:solidFill>
                <a:srgbClr val="58595A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409" name="Google Shape;409;p36"/>
          <p:cNvCxnSpPr/>
          <p:nvPr/>
        </p:nvCxnSpPr>
        <p:spPr>
          <a:xfrm>
            <a:off x="2566600" y="1606181"/>
            <a:ext cx="9215600" cy="0"/>
          </a:xfrm>
          <a:prstGeom prst="straightConnector1">
            <a:avLst/>
          </a:prstGeom>
          <a:noFill/>
          <a:ln w="38100" cap="flat" cmpd="sng">
            <a:solidFill>
              <a:srgbClr val="DADAD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0" name="Google Shape;410;p36"/>
          <p:cNvSpPr txBox="1"/>
          <p:nvPr/>
        </p:nvSpPr>
        <p:spPr>
          <a:xfrm>
            <a:off x="2978567" y="2079001"/>
            <a:ext cx="4722224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000" b="1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More than 80+ weekly live classes taught by top-producing agents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Sales &amp; Listings Strategies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Lead Gen Tips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Social Media Boost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Much more</a:t>
            </a:r>
          </a:p>
          <a:p>
            <a:endParaRPr sz="2000"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r>
              <a:rPr lang="en-US" sz="2000" b="1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Recordings of classes are available 24/7 on </a:t>
            </a:r>
            <a:r>
              <a:rPr lang="en-US" sz="2000" b="1" dirty="0" err="1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eXp</a:t>
            </a:r>
            <a:r>
              <a:rPr lang="en-US" sz="2000" b="1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University</a:t>
            </a:r>
          </a:p>
          <a:p>
            <a:endParaRPr sz="2000"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r>
              <a:rPr lang="en" sz="2000" b="1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Mentorship Programs are available and pairs you with experienced </a:t>
            </a:r>
            <a:r>
              <a:rPr lang="en" sz="2000" b="1" dirty="0" err="1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eXp</a:t>
            </a:r>
            <a:r>
              <a:rPr lang="en" sz="2000" b="1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agents</a:t>
            </a:r>
            <a:endParaRPr sz="2000" b="1"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11" name="Google Shape;411;p36"/>
          <p:cNvSpPr/>
          <p:nvPr/>
        </p:nvSpPr>
        <p:spPr>
          <a:xfrm rot="-8100000">
            <a:off x="2467696" y="2164530"/>
            <a:ext cx="149341" cy="149341"/>
          </a:xfrm>
          <a:prstGeom prst="rtTriangle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14" name="Google Shape;414;p36"/>
          <p:cNvSpPr/>
          <p:nvPr/>
        </p:nvSpPr>
        <p:spPr>
          <a:xfrm rot="-8100000">
            <a:off x="2465165" y="4414131"/>
            <a:ext cx="149341" cy="149341"/>
          </a:xfrm>
          <a:prstGeom prst="rtTriangle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16" name="Google Shape;416;p36"/>
          <p:cNvSpPr/>
          <p:nvPr/>
        </p:nvSpPr>
        <p:spPr>
          <a:xfrm rot="-8100000">
            <a:off x="2465165" y="5433329"/>
            <a:ext cx="149341" cy="149341"/>
          </a:xfrm>
          <a:prstGeom prst="rtTriangle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2" name="Google Shape;155;p28">
            <a:extLst>
              <a:ext uri="{FF2B5EF4-FFF2-40B4-BE49-F238E27FC236}">
                <a16:creationId xmlns:a16="http://schemas.microsoft.com/office/drawing/2014/main" id="{E0378DC1-8E04-3A3C-1B34-A5AB81462DC7}"/>
              </a:ext>
            </a:extLst>
          </p:cNvPr>
          <p:cNvGrpSpPr/>
          <p:nvPr/>
        </p:nvGrpSpPr>
        <p:grpSpPr>
          <a:xfrm>
            <a:off x="9439592" y="537003"/>
            <a:ext cx="827390" cy="825856"/>
            <a:chOff x="454126" y="270411"/>
            <a:chExt cx="528319" cy="528320"/>
          </a:xfrm>
        </p:grpSpPr>
        <p:sp>
          <p:nvSpPr>
            <p:cNvPr id="3" name="Google Shape;156;p28">
              <a:extLst>
                <a:ext uri="{FF2B5EF4-FFF2-40B4-BE49-F238E27FC236}">
                  <a16:creationId xmlns:a16="http://schemas.microsoft.com/office/drawing/2014/main" id="{7D0B1EEA-708F-3FE8-1E14-A3DDF10AA132}"/>
                </a:ext>
              </a:extLst>
            </p:cNvPr>
            <p:cNvSpPr/>
            <p:nvPr/>
          </p:nvSpPr>
          <p:spPr>
            <a:xfrm>
              <a:off x="454126" y="270411"/>
              <a:ext cx="528319" cy="528320"/>
            </a:xfrm>
            <a:custGeom>
              <a:avLst/>
              <a:gdLst/>
              <a:ahLst/>
              <a:cxnLst/>
              <a:rect l="l" t="t" r="r" b="b"/>
              <a:pathLst>
                <a:path w="528319" h="528320" extrusionOk="0">
                  <a:moveTo>
                    <a:pt x="264149" y="528299"/>
                  </a:moveTo>
                  <a:lnTo>
                    <a:pt x="216668" y="524044"/>
                  </a:lnTo>
                  <a:lnTo>
                    <a:pt x="171979" y="511774"/>
                  </a:lnTo>
                  <a:lnTo>
                    <a:pt x="130828" y="492235"/>
                  </a:lnTo>
                  <a:lnTo>
                    <a:pt x="93961" y="466175"/>
                  </a:lnTo>
                  <a:lnTo>
                    <a:pt x="62124" y="434338"/>
                  </a:lnTo>
                  <a:lnTo>
                    <a:pt x="36064" y="397471"/>
                  </a:lnTo>
                  <a:lnTo>
                    <a:pt x="16525" y="356320"/>
                  </a:lnTo>
                  <a:lnTo>
                    <a:pt x="4255" y="311631"/>
                  </a:lnTo>
                  <a:lnTo>
                    <a:pt x="0" y="264149"/>
                  </a:lnTo>
                  <a:lnTo>
                    <a:pt x="4255" y="216668"/>
                  </a:lnTo>
                  <a:lnTo>
                    <a:pt x="16525" y="171979"/>
                  </a:lnTo>
                  <a:lnTo>
                    <a:pt x="36064" y="130828"/>
                  </a:lnTo>
                  <a:lnTo>
                    <a:pt x="62124" y="93961"/>
                  </a:lnTo>
                  <a:lnTo>
                    <a:pt x="93961" y="62124"/>
                  </a:lnTo>
                  <a:lnTo>
                    <a:pt x="130828" y="36064"/>
                  </a:lnTo>
                  <a:lnTo>
                    <a:pt x="171979" y="16525"/>
                  </a:lnTo>
                  <a:lnTo>
                    <a:pt x="216668" y="4255"/>
                  </a:lnTo>
                  <a:lnTo>
                    <a:pt x="264149" y="0"/>
                  </a:lnTo>
                  <a:lnTo>
                    <a:pt x="315923" y="5122"/>
                  </a:lnTo>
                  <a:lnTo>
                    <a:pt x="365235" y="20107"/>
                  </a:lnTo>
                  <a:lnTo>
                    <a:pt x="410700" y="44380"/>
                  </a:lnTo>
                  <a:lnTo>
                    <a:pt x="450932" y="77367"/>
                  </a:lnTo>
                  <a:lnTo>
                    <a:pt x="483919" y="117599"/>
                  </a:lnTo>
                  <a:lnTo>
                    <a:pt x="508192" y="163064"/>
                  </a:lnTo>
                  <a:lnTo>
                    <a:pt x="523177" y="212376"/>
                  </a:lnTo>
                  <a:lnTo>
                    <a:pt x="528299" y="264149"/>
                  </a:lnTo>
                  <a:lnTo>
                    <a:pt x="524044" y="311631"/>
                  </a:lnTo>
                  <a:lnTo>
                    <a:pt x="511774" y="356320"/>
                  </a:lnTo>
                  <a:lnTo>
                    <a:pt x="492235" y="397471"/>
                  </a:lnTo>
                  <a:lnTo>
                    <a:pt x="466175" y="434338"/>
                  </a:lnTo>
                  <a:lnTo>
                    <a:pt x="434338" y="466175"/>
                  </a:lnTo>
                  <a:lnTo>
                    <a:pt x="397471" y="492235"/>
                  </a:lnTo>
                  <a:lnTo>
                    <a:pt x="356320" y="511774"/>
                  </a:lnTo>
                  <a:lnTo>
                    <a:pt x="311631" y="524044"/>
                  </a:lnTo>
                  <a:lnTo>
                    <a:pt x="264149" y="528299"/>
                  </a:lnTo>
                  <a:close/>
                </a:path>
              </a:pathLst>
            </a:custGeom>
            <a:solidFill>
              <a:srgbClr val="19469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157;p28">
              <a:extLst>
                <a:ext uri="{FF2B5EF4-FFF2-40B4-BE49-F238E27FC236}">
                  <a16:creationId xmlns:a16="http://schemas.microsoft.com/office/drawing/2014/main" id="{C452AE37-2823-5C56-3FFE-FCDDA1E6DF5C}"/>
                </a:ext>
              </a:extLst>
            </p:cNvPr>
            <p:cNvSpPr/>
            <p:nvPr/>
          </p:nvSpPr>
          <p:spPr>
            <a:xfrm>
              <a:off x="519674" y="402998"/>
              <a:ext cx="397509" cy="263525"/>
            </a:xfrm>
            <a:custGeom>
              <a:avLst/>
              <a:gdLst/>
              <a:ahLst/>
              <a:cxnLst/>
              <a:rect l="l" t="t" r="r" b="b"/>
              <a:pathLst>
                <a:path w="397509" h="263525" extrusionOk="0">
                  <a:moveTo>
                    <a:pt x="381920" y="263099"/>
                  </a:moveTo>
                  <a:lnTo>
                    <a:pt x="17456" y="263099"/>
                  </a:lnTo>
                  <a:lnTo>
                    <a:pt x="4362" y="254402"/>
                  </a:lnTo>
                  <a:lnTo>
                    <a:pt x="0" y="250052"/>
                  </a:lnTo>
                  <a:lnTo>
                    <a:pt x="0" y="223959"/>
                  </a:lnTo>
                  <a:lnTo>
                    <a:pt x="397199" y="223959"/>
                  </a:lnTo>
                  <a:lnTo>
                    <a:pt x="397199" y="237007"/>
                  </a:lnTo>
                  <a:lnTo>
                    <a:pt x="181139" y="237007"/>
                  </a:lnTo>
                  <a:lnTo>
                    <a:pt x="178955" y="239179"/>
                  </a:lnTo>
                  <a:lnTo>
                    <a:pt x="178955" y="243529"/>
                  </a:lnTo>
                  <a:lnTo>
                    <a:pt x="397199" y="243529"/>
                  </a:lnTo>
                  <a:lnTo>
                    <a:pt x="397199" y="250052"/>
                  </a:lnTo>
                  <a:lnTo>
                    <a:pt x="388468" y="258750"/>
                  </a:lnTo>
                  <a:lnTo>
                    <a:pt x="381920" y="263099"/>
                  </a:lnTo>
                  <a:close/>
                </a:path>
                <a:path w="397509" h="263525" extrusionOk="0">
                  <a:moveTo>
                    <a:pt x="397199" y="243529"/>
                  </a:moveTo>
                  <a:lnTo>
                    <a:pt x="218241" y="243529"/>
                  </a:lnTo>
                  <a:lnTo>
                    <a:pt x="218241" y="237007"/>
                  </a:lnTo>
                  <a:lnTo>
                    <a:pt x="397199" y="237007"/>
                  </a:lnTo>
                  <a:lnTo>
                    <a:pt x="397199" y="243529"/>
                  </a:lnTo>
                  <a:close/>
                </a:path>
                <a:path w="397509" h="263525" extrusionOk="0">
                  <a:moveTo>
                    <a:pt x="320815" y="210914"/>
                  </a:moveTo>
                  <a:lnTo>
                    <a:pt x="87294" y="210914"/>
                  </a:lnTo>
                  <a:lnTo>
                    <a:pt x="80781" y="210472"/>
                  </a:lnTo>
                  <a:lnTo>
                    <a:pt x="54558" y="178298"/>
                  </a:lnTo>
                  <a:lnTo>
                    <a:pt x="54558" y="34788"/>
                  </a:lnTo>
                  <a:lnTo>
                    <a:pt x="80781" y="781"/>
                  </a:lnTo>
                  <a:lnTo>
                    <a:pt x="87294" y="0"/>
                  </a:lnTo>
                  <a:lnTo>
                    <a:pt x="320815" y="0"/>
                  </a:lnTo>
                  <a:lnTo>
                    <a:pt x="344128" y="28265"/>
                  </a:lnTo>
                  <a:lnTo>
                    <a:pt x="82928" y="28265"/>
                  </a:lnTo>
                  <a:lnTo>
                    <a:pt x="80747" y="30440"/>
                  </a:lnTo>
                  <a:lnTo>
                    <a:pt x="80747" y="182646"/>
                  </a:lnTo>
                  <a:lnTo>
                    <a:pt x="82928" y="182646"/>
                  </a:lnTo>
                  <a:lnTo>
                    <a:pt x="82928" y="184821"/>
                  </a:lnTo>
                  <a:lnTo>
                    <a:pt x="344023" y="184821"/>
                  </a:lnTo>
                  <a:lnTo>
                    <a:pt x="341819" y="191073"/>
                  </a:lnTo>
                  <a:lnTo>
                    <a:pt x="338376" y="196950"/>
                  </a:lnTo>
                  <a:lnTo>
                    <a:pt x="333909" y="202216"/>
                  </a:lnTo>
                  <a:lnTo>
                    <a:pt x="327362" y="208739"/>
                  </a:lnTo>
                  <a:lnTo>
                    <a:pt x="320815" y="210914"/>
                  </a:lnTo>
                  <a:close/>
                </a:path>
                <a:path w="397509" h="263525" extrusionOk="0">
                  <a:moveTo>
                    <a:pt x="344023" y="184821"/>
                  </a:moveTo>
                  <a:lnTo>
                    <a:pt x="314267" y="184821"/>
                  </a:lnTo>
                  <a:lnTo>
                    <a:pt x="318630" y="180473"/>
                  </a:lnTo>
                  <a:lnTo>
                    <a:pt x="318630" y="32615"/>
                  </a:lnTo>
                  <a:lnTo>
                    <a:pt x="316449" y="30440"/>
                  </a:lnTo>
                  <a:lnTo>
                    <a:pt x="316449" y="28265"/>
                  </a:lnTo>
                  <a:lnTo>
                    <a:pt x="344128" y="28265"/>
                  </a:lnTo>
                  <a:lnTo>
                    <a:pt x="344819" y="34788"/>
                  </a:lnTo>
                  <a:lnTo>
                    <a:pt x="344819" y="178298"/>
                  </a:lnTo>
                  <a:lnTo>
                    <a:pt x="344023" y="1848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" name="Google Shape;154;p28">
            <a:extLst>
              <a:ext uri="{FF2B5EF4-FFF2-40B4-BE49-F238E27FC236}">
                <a16:creationId xmlns:a16="http://schemas.microsoft.com/office/drawing/2014/main" id="{D65800C8-D809-454C-D324-B38C074A9B1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1221" y="1606181"/>
            <a:ext cx="4588025" cy="4675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6"/>
          <p:cNvSpPr txBox="1"/>
          <p:nvPr/>
        </p:nvSpPr>
        <p:spPr>
          <a:xfrm>
            <a:off x="2566600" y="437034"/>
            <a:ext cx="9092800" cy="153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" sz="3333" b="1" dirty="0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CRM &amp; Lead Generation</a:t>
            </a:r>
          </a:p>
          <a:p>
            <a:r>
              <a:rPr lang="en" sz="3333" dirty="0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Powered by </a:t>
            </a:r>
            <a:r>
              <a:rPr lang="en" sz="3333" dirty="0" err="1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KVCore</a:t>
            </a:r>
            <a:r>
              <a:rPr lang="en" sz="3333" dirty="0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</a:p>
          <a:p>
            <a:endParaRPr sz="3333" dirty="0">
              <a:solidFill>
                <a:srgbClr val="58595A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409" name="Google Shape;409;p36"/>
          <p:cNvCxnSpPr/>
          <p:nvPr/>
        </p:nvCxnSpPr>
        <p:spPr>
          <a:xfrm>
            <a:off x="2566600" y="1606181"/>
            <a:ext cx="9215600" cy="0"/>
          </a:xfrm>
          <a:prstGeom prst="straightConnector1">
            <a:avLst/>
          </a:prstGeom>
          <a:noFill/>
          <a:ln w="38100" cap="flat" cmpd="sng">
            <a:solidFill>
              <a:srgbClr val="DADAD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0" name="Google Shape;410;p36"/>
          <p:cNvSpPr txBox="1"/>
          <p:nvPr/>
        </p:nvSpPr>
        <p:spPr>
          <a:xfrm>
            <a:off x="2205381" y="1814597"/>
            <a:ext cx="4722224" cy="461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50419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Agents and teams use tools provided by </a:t>
            </a:r>
            <a:r>
              <a:rPr lang="en-US" sz="2000" dirty="0" err="1">
                <a:latin typeface="Roboto"/>
                <a:ea typeface="Roboto"/>
                <a:cs typeface="Roboto"/>
                <a:sym typeface="Roboto"/>
              </a:rPr>
              <a:t>eXp</a:t>
            </a: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  Realty daily to drive more leads and deals.  Manage customer interactions and share property  information.</a:t>
            </a:r>
          </a:p>
          <a:p>
            <a:pPr marL="12700" marR="508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latin typeface="Roboto"/>
              <a:ea typeface="Roboto"/>
              <a:cs typeface="Roboto"/>
              <a:sym typeface="Roboto"/>
            </a:endParaRPr>
          </a:p>
          <a:p>
            <a:pPr marL="12700" marR="508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Powerful lead generation platform provided at no additional cost</a:t>
            </a:r>
          </a:p>
          <a:p>
            <a:pPr marL="12700" marR="508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latin typeface="Roboto"/>
              <a:ea typeface="Roboto"/>
              <a:cs typeface="Roboto"/>
              <a:sym typeface="Roboto"/>
            </a:endParaRPr>
          </a:p>
          <a:p>
            <a:pPr marL="12700" marR="508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Integrate listings with your own WordPress Website</a:t>
            </a:r>
          </a:p>
          <a:p>
            <a:pPr marL="12700" marR="508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latin typeface="Roboto"/>
              <a:ea typeface="Roboto"/>
              <a:cs typeface="Roboto"/>
              <a:sym typeface="Roboto"/>
            </a:endParaRPr>
          </a:p>
          <a:p>
            <a:pPr marL="12700" marR="508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Roboto"/>
                <a:ea typeface="Roboto"/>
                <a:cs typeface="Roboto"/>
                <a:sym typeface="Roboto"/>
              </a:rPr>
              <a:t>Optional in-house lead generation program</a:t>
            </a:r>
          </a:p>
          <a:p>
            <a:endParaRPr lang="en-US" sz="2000" b="1"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11" name="Google Shape;411;p36"/>
          <p:cNvSpPr/>
          <p:nvPr/>
        </p:nvSpPr>
        <p:spPr>
          <a:xfrm rot="-8100000">
            <a:off x="1595949" y="3861624"/>
            <a:ext cx="149341" cy="149341"/>
          </a:xfrm>
          <a:prstGeom prst="rtTriangle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14" name="Google Shape;414;p36"/>
          <p:cNvSpPr/>
          <p:nvPr/>
        </p:nvSpPr>
        <p:spPr>
          <a:xfrm rot="-8100000">
            <a:off x="1595949" y="4849305"/>
            <a:ext cx="149341" cy="149341"/>
          </a:xfrm>
          <a:prstGeom prst="rtTriangle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16" name="Google Shape;416;p36"/>
          <p:cNvSpPr/>
          <p:nvPr/>
        </p:nvSpPr>
        <p:spPr>
          <a:xfrm rot="-8100000">
            <a:off x="1595948" y="5731386"/>
            <a:ext cx="149341" cy="149341"/>
          </a:xfrm>
          <a:prstGeom prst="rtTriangle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6" name="Google Shape;175;p29">
            <a:extLst>
              <a:ext uri="{FF2B5EF4-FFF2-40B4-BE49-F238E27FC236}">
                <a16:creationId xmlns:a16="http://schemas.microsoft.com/office/drawing/2014/main" id="{9B1097A3-A269-707A-5E55-D9A8142A83A9}"/>
              </a:ext>
            </a:extLst>
          </p:cNvPr>
          <p:cNvGrpSpPr/>
          <p:nvPr/>
        </p:nvGrpSpPr>
        <p:grpSpPr>
          <a:xfrm>
            <a:off x="6896559" y="2214403"/>
            <a:ext cx="5444624" cy="4206557"/>
            <a:chOff x="5015824" y="761850"/>
            <a:chExt cx="4056100" cy="3352950"/>
          </a:xfrm>
        </p:grpSpPr>
        <p:pic>
          <p:nvPicPr>
            <p:cNvPr id="7" name="Google Shape;176;p29">
              <a:extLst>
                <a:ext uri="{FF2B5EF4-FFF2-40B4-BE49-F238E27FC236}">
                  <a16:creationId xmlns:a16="http://schemas.microsoft.com/office/drawing/2014/main" id="{74FD1D2A-46A0-0593-2602-846094BABA8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19627" y="1176500"/>
              <a:ext cx="3671622" cy="2323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177;p29">
              <a:extLst>
                <a:ext uri="{FF2B5EF4-FFF2-40B4-BE49-F238E27FC236}">
                  <a16:creationId xmlns:a16="http://schemas.microsoft.com/office/drawing/2014/main" id="{4377ED42-8D23-CC08-731D-95626477F9B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15824" y="761850"/>
              <a:ext cx="4056100" cy="3352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" name="Google Shape;180;p29">
            <a:extLst>
              <a:ext uri="{FF2B5EF4-FFF2-40B4-BE49-F238E27FC236}">
                <a16:creationId xmlns:a16="http://schemas.microsoft.com/office/drawing/2014/main" id="{C59F97AF-0AF4-5C3F-6175-DE88CFD5F792}"/>
              </a:ext>
            </a:extLst>
          </p:cNvPr>
          <p:cNvGrpSpPr/>
          <p:nvPr/>
        </p:nvGrpSpPr>
        <p:grpSpPr>
          <a:xfrm>
            <a:off x="7543567" y="548771"/>
            <a:ext cx="752134" cy="753299"/>
            <a:chOff x="454126" y="270411"/>
            <a:chExt cx="528319" cy="528320"/>
          </a:xfrm>
        </p:grpSpPr>
        <p:sp>
          <p:nvSpPr>
            <p:cNvPr id="10" name="Google Shape;181;p29">
              <a:extLst>
                <a:ext uri="{FF2B5EF4-FFF2-40B4-BE49-F238E27FC236}">
                  <a16:creationId xmlns:a16="http://schemas.microsoft.com/office/drawing/2014/main" id="{1416BA0A-97A3-1853-793A-F96B4AD11072}"/>
                </a:ext>
              </a:extLst>
            </p:cNvPr>
            <p:cNvSpPr/>
            <p:nvPr/>
          </p:nvSpPr>
          <p:spPr>
            <a:xfrm>
              <a:off x="454126" y="270411"/>
              <a:ext cx="528319" cy="528320"/>
            </a:xfrm>
            <a:custGeom>
              <a:avLst/>
              <a:gdLst/>
              <a:ahLst/>
              <a:cxnLst/>
              <a:rect l="l" t="t" r="r" b="b"/>
              <a:pathLst>
                <a:path w="528319" h="528320" extrusionOk="0">
                  <a:moveTo>
                    <a:pt x="264149" y="528299"/>
                  </a:moveTo>
                  <a:lnTo>
                    <a:pt x="216668" y="524044"/>
                  </a:lnTo>
                  <a:lnTo>
                    <a:pt x="171979" y="511774"/>
                  </a:lnTo>
                  <a:lnTo>
                    <a:pt x="130828" y="492235"/>
                  </a:lnTo>
                  <a:lnTo>
                    <a:pt x="93961" y="466175"/>
                  </a:lnTo>
                  <a:lnTo>
                    <a:pt x="62124" y="434338"/>
                  </a:lnTo>
                  <a:lnTo>
                    <a:pt x="36064" y="397471"/>
                  </a:lnTo>
                  <a:lnTo>
                    <a:pt x="16525" y="356320"/>
                  </a:lnTo>
                  <a:lnTo>
                    <a:pt x="4255" y="311631"/>
                  </a:lnTo>
                  <a:lnTo>
                    <a:pt x="0" y="264149"/>
                  </a:lnTo>
                  <a:lnTo>
                    <a:pt x="4255" y="216668"/>
                  </a:lnTo>
                  <a:lnTo>
                    <a:pt x="16525" y="171979"/>
                  </a:lnTo>
                  <a:lnTo>
                    <a:pt x="36064" y="130828"/>
                  </a:lnTo>
                  <a:lnTo>
                    <a:pt x="62124" y="93961"/>
                  </a:lnTo>
                  <a:lnTo>
                    <a:pt x="93961" y="62124"/>
                  </a:lnTo>
                  <a:lnTo>
                    <a:pt x="130828" y="36064"/>
                  </a:lnTo>
                  <a:lnTo>
                    <a:pt x="171979" y="16525"/>
                  </a:lnTo>
                  <a:lnTo>
                    <a:pt x="216668" y="4255"/>
                  </a:lnTo>
                  <a:lnTo>
                    <a:pt x="264149" y="0"/>
                  </a:lnTo>
                  <a:lnTo>
                    <a:pt x="315923" y="5122"/>
                  </a:lnTo>
                  <a:lnTo>
                    <a:pt x="365235" y="20107"/>
                  </a:lnTo>
                  <a:lnTo>
                    <a:pt x="410700" y="44380"/>
                  </a:lnTo>
                  <a:lnTo>
                    <a:pt x="450932" y="77367"/>
                  </a:lnTo>
                  <a:lnTo>
                    <a:pt x="483919" y="117599"/>
                  </a:lnTo>
                  <a:lnTo>
                    <a:pt x="508192" y="163064"/>
                  </a:lnTo>
                  <a:lnTo>
                    <a:pt x="523177" y="212376"/>
                  </a:lnTo>
                  <a:lnTo>
                    <a:pt x="528299" y="264149"/>
                  </a:lnTo>
                  <a:lnTo>
                    <a:pt x="524044" y="311631"/>
                  </a:lnTo>
                  <a:lnTo>
                    <a:pt x="511774" y="356320"/>
                  </a:lnTo>
                  <a:lnTo>
                    <a:pt x="492235" y="397471"/>
                  </a:lnTo>
                  <a:lnTo>
                    <a:pt x="466175" y="434338"/>
                  </a:lnTo>
                  <a:lnTo>
                    <a:pt x="434338" y="466175"/>
                  </a:lnTo>
                  <a:lnTo>
                    <a:pt x="397471" y="492235"/>
                  </a:lnTo>
                  <a:lnTo>
                    <a:pt x="356320" y="511774"/>
                  </a:lnTo>
                  <a:lnTo>
                    <a:pt x="311631" y="524044"/>
                  </a:lnTo>
                  <a:lnTo>
                    <a:pt x="264149" y="528299"/>
                  </a:lnTo>
                  <a:close/>
                </a:path>
              </a:pathLst>
            </a:custGeom>
            <a:solidFill>
              <a:srgbClr val="19469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82;p29">
              <a:extLst>
                <a:ext uri="{FF2B5EF4-FFF2-40B4-BE49-F238E27FC236}">
                  <a16:creationId xmlns:a16="http://schemas.microsoft.com/office/drawing/2014/main" id="{7AE1DA53-05BC-426F-C41F-5613491313B8}"/>
                </a:ext>
              </a:extLst>
            </p:cNvPr>
            <p:cNvSpPr/>
            <p:nvPr/>
          </p:nvSpPr>
          <p:spPr>
            <a:xfrm>
              <a:off x="585671" y="400742"/>
              <a:ext cx="265430" cy="267970"/>
            </a:xfrm>
            <a:custGeom>
              <a:avLst/>
              <a:gdLst/>
              <a:ahLst/>
              <a:cxnLst/>
              <a:rect l="l" t="t" r="r" b="b"/>
              <a:pathLst>
                <a:path w="265430" h="267970" extrusionOk="0">
                  <a:moveTo>
                    <a:pt x="111483" y="225256"/>
                  </a:moveTo>
                  <a:lnTo>
                    <a:pt x="58460" y="212369"/>
                  </a:lnTo>
                  <a:lnTo>
                    <a:pt x="25072" y="185138"/>
                  </a:lnTo>
                  <a:lnTo>
                    <a:pt x="4954" y="146924"/>
                  </a:lnTo>
                  <a:lnTo>
                    <a:pt x="0" y="113475"/>
                  </a:lnTo>
                  <a:lnTo>
                    <a:pt x="606" y="102069"/>
                  </a:lnTo>
                  <a:lnTo>
                    <a:pt x="13564" y="59595"/>
                  </a:lnTo>
                  <a:lnTo>
                    <a:pt x="40037" y="26594"/>
                  </a:lnTo>
                  <a:lnTo>
                    <a:pt x="69254" y="10159"/>
                  </a:lnTo>
                  <a:lnTo>
                    <a:pt x="79416" y="5714"/>
                  </a:lnTo>
                  <a:lnTo>
                    <a:pt x="89735" y="2539"/>
                  </a:lnTo>
                  <a:lnTo>
                    <a:pt x="100372" y="634"/>
                  </a:lnTo>
                  <a:lnTo>
                    <a:pt x="111483" y="0"/>
                  </a:lnTo>
                  <a:lnTo>
                    <a:pt x="122859" y="634"/>
                  </a:lnTo>
                  <a:lnTo>
                    <a:pt x="134076" y="2539"/>
                  </a:lnTo>
                  <a:lnTo>
                    <a:pt x="144976" y="5714"/>
                  </a:lnTo>
                  <a:lnTo>
                    <a:pt x="155402" y="10159"/>
                  </a:lnTo>
                  <a:lnTo>
                    <a:pt x="166197" y="14579"/>
                  </a:lnTo>
                  <a:lnTo>
                    <a:pt x="199584" y="41810"/>
                  </a:lnTo>
                  <a:lnTo>
                    <a:pt x="199960" y="42341"/>
                  </a:lnTo>
                  <a:lnTo>
                    <a:pt x="111483" y="42341"/>
                  </a:lnTo>
                  <a:lnTo>
                    <a:pt x="97891" y="43611"/>
                  </a:lnTo>
                  <a:lnTo>
                    <a:pt x="62498" y="62665"/>
                  </a:lnTo>
                  <a:lnTo>
                    <a:pt x="41831" y="98867"/>
                  </a:lnTo>
                  <a:lnTo>
                    <a:pt x="40538" y="113475"/>
                  </a:lnTo>
                  <a:lnTo>
                    <a:pt x="41831" y="128083"/>
                  </a:lnTo>
                  <a:lnTo>
                    <a:pt x="62498" y="164284"/>
                  </a:lnTo>
                  <a:lnTo>
                    <a:pt x="97891" y="183338"/>
                  </a:lnTo>
                  <a:lnTo>
                    <a:pt x="111483" y="184608"/>
                  </a:lnTo>
                  <a:lnTo>
                    <a:pt x="211357" y="184608"/>
                  </a:lnTo>
                  <a:lnTo>
                    <a:pt x="234004" y="206627"/>
                  </a:lnTo>
                  <a:lnTo>
                    <a:pt x="175672" y="206627"/>
                  </a:lnTo>
                  <a:lnTo>
                    <a:pt x="161129" y="215254"/>
                  </a:lnTo>
                  <a:lnTo>
                    <a:pt x="145478" y="221023"/>
                  </a:lnTo>
                  <a:lnTo>
                    <a:pt x="128877" y="224251"/>
                  </a:lnTo>
                  <a:lnTo>
                    <a:pt x="111483" y="225256"/>
                  </a:lnTo>
                  <a:close/>
                </a:path>
                <a:path w="265430" h="267970" extrusionOk="0">
                  <a:moveTo>
                    <a:pt x="211357" y="184608"/>
                  </a:moveTo>
                  <a:lnTo>
                    <a:pt x="111483" y="184608"/>
                  </a:lnTo>
                  <a:lnTo>
                    <a:pt x="126052" y="183338"/>
                  </a:lnTo>
                  <a:lnTo>
                    <a:pt x="139355" y="179527"/>
                  </a:lnTo>
                  <a:lnTo>
                    <a:pt x="172003" y="153487"/>
                  </a:lnTo>
                  <a:lnTo>
                    <a:pt x="184119" y="113475"/>
                  </a:lnTo>
                  <a:lnTo>
                    <a:pt x="182826" y="98867"/>
                  </a:lnTo>
                  <a:lnTo>
                    <a:pt x="162158" y="62665"/>
                  </a:lnTo>
                  <a:lnTo>
                    <a:pt x="126052" y="43611"/>
                  </a:lnTo>
                  <a:lnTo>
                    <a:pt x="111483" y="42341"/>
                  </a:lnTo>
                  <a:lnTo>
                    <a:pt x="199960" y="42341"/>
                  </a:lnTo>
                  <a:lnTo>
                    <a:pt x="219670" y="79893"/>
                  </a:lnTo>
                  <a:lnTo>
                    <a:pt x="224659" y="113475"/>
                  </a:lnTo>
                  <a:lnTo>
                    <a:pt x="223392" y="130675"/>
                  </a:lnTo>
                  <a:lnTo>
                    <a:pt x="219591" y="146924"/>
                  </a:lnTo>
                  <a:lnTo>
                    <a:pt x="213257" y="162537"/>
                  </a:lnTo>
                  <a:lnTo>
                    <a:pt x="204389" y="177833"/>
                  </a:lnTo>
                  <a:lnTo>
                    <a:pt x="211357" y="184608"/>
                  </a:lnTo>
                  <a:close/>
                </a:path>
                <a:path w="265430" h="267970" extrusionOk="0">
                  <a:moveTo>
                    <a:pt x="249997" y="267599"/>
                  </a:moveTo>
                  <a:lnTo>
                    <a:pt x="239862" y="267599"/>
                  </a:lnTo>
                  <a:lnTo>
                    <a:pt x="234794" y="264212"/>
                  </a:lnTo>
                  <a:lnTo>
                    <a:pt x="231415" y="260825"/>
                  </a:lnTo>
                  <a:lnTo>
                    <a:pt x="175672" y="206627"/>
                  </a:lnTo>
                  <a:lnTo>
                    <a:pt x="234004" y="206627"/>
                  </a:lnTo>
                  <a:lnTo>
                    <a:pt x="260132" y="232031"/>
                  </a:lnTo>
                  <a:lnTo>
                    <a:pt x="263509" y="235418"/>
                  </a:lnTo>
                  <a:lnTo>
                    <a:pt x="265199" y="240501"/>
                  </a:lnTo>
                  <a:lnTo>
                    <a:pt x="265199" y="252355"/>
                  </a:lnTo>
                  <a:lnTo>
                    <a:pt x="263509" y="257437"/>
                  </a:lnTo>
                  <a:lnTo>
                    <a:pt x="260132" y="260825"/>
                  </a:lnTo>
                  <a:lnTo>
                    <a:pt x="249997" y="2675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038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3"/>
          <p:cNvSpPr txBox="1"/>
          <p:nvPr/>
        </p:nvSpPr>
        <p:spPr>
          <a:xfrm>
            <a:off x="2055719" y="437034"/>
            <a:ext cx="9596800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5000"/>
              </a:lnSpc>
            </a:pPr>
            <a:r>
              <a:rPr lang="en" sz="2400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We’re proud to offer </a:t>
            </a:r>
            <a:r>
              <a:rPr lang="en" sz="2400" b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eXp Healthcare</a:t>
            </a:r>
            <a:r>
              <a:rPr lang="en" sz="2400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, providing our U.S. agents and </a:t>
            </a:r>
            <a:br>
              <a:rPr lang="en" sz="2400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en" sz="2400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their families high-quality and affordable group health insurance</a:t>
            </a:r>
            <a:endParaRPr sz="2400">
              <a:solidFill>
                <a:srgbClr val="58595A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364" name="Google Shape;364;p33"/>
          <p:cNvCxnSpPr/>
          <p:nvPr/>
        </p:nvCxnSpPr>
        <p:spPr>
          <a:xfrm>
            <a:off x="2007133" y="1603300"/>
            <a:ext cx="9726400" cy="0"/>
          </a:xfrm>
          <a:prstGeom prst="straightConnector1">
            <a:avLst/>
          </a:prstGeom>
          <a:noFill/>
          <a:ln w="38100" cap="flat" cmpd="sng">
            <a:solidFill>
              <a:srgbClr val="DADAD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5" name="Google Shape;365;p33"/>
          <p:cNvSpPr txBox="1"/>
          <p:nvPr/>
        </p:nvSpPr>
        <p:spPr>
          <a:xfrm>
            <a:off x="2055719" y="2043034"/>
            <a:ext cx="9726400" cy="609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5000"/>
              </a:lnSpc>
            </a:pPr>
            <a:r>
              <a:rPr lang="en" sz="1467" dirty="0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  <a:t>Decrease your out of pocket costs on average of up to $16,000 yearly and improve your provider network.</a:t>
            </a:r>
          </a:p>
          <a:p>
            <a:pPr>
              <a:lnSpc>
                <a:spcPct val="135000"/>
              </a:lnSpc>
            </a:pPr>
            <a:r>
              <a:rPr lang="en" sz="1467" dirty="0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  <a:t>Our concierge service is happy to help with all of your scheduling needs.</a:t>
            </a:r>
            <a:endParaRPr sz="1467" dirty="0">
              <a:solidFill>
                <a:srgbClr val="58595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6" name="Google Shape;366;p33"/>
          <p:cNvSpPr/>
          <p:nvPr/>
        </p:nvSpPr>
        <p:spPr>
          <a:xfrm>
            <a:off x="2007133" y="3013167"/>
            <a:ext cx="4556800" cy="10556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365733" tIns="121900" rIns="243833" bIns="121900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 sz="1333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Incredible coverage with low copays, mental health coverage and the ability to add on vision, dental, </a:t>
            </a:r>
            <a:br>
              <a:rPr lang="en" sz="1333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en" sz="1333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critical Illness, and accident coverage</a:t>
            </a:r>
            <a:endParaRPr sz="1333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67" name="Google Shape;367;p33"/>
          <p:cNvSpPr/>
          <p:nvPr/>
        </p:nvSpPr>
        <p:spPr>
          <a:xfrm>
            <a:off x="2007133" y="4068781"/>
            <a:ext cx="4556800" cy="105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65733" tIns="121900" rIns="243833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1333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Affordable monthly premiums, limited out-of-pocket maximum, and $0 deductible plans available</a:t>
            </a:r>
            <a:endParaRPr sz="1333">
              <a:solidFill>
                <a:srgbClr val="58595A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68" name="Google Shape;368;p33"/>
          <p:cNvSpPr/>
          <p:nvPr/>
        </p:nvSpPr>
        <p:spPr>
          <a:xfrm>
            <a:off x="2007133" y="5124567"/>
            <a:ext cx="4556800" cy="10556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365733" tIns="121900" rIns="243833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1333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Many plans have an Open Network that allows </a:t>
            </a:r>
            <a:br>
              <a:rPr lang="en" sz="1333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en" sz="1333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for access to the best doctors in the country</a:t>
            </a:r>
            <a:endParaRPr sz="1333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369" name="Google Shape;369;p33"/>
          <p:cNvPicPr preferRelativeResize="0"/>
          <p:nvPr/>
        </p:nvPicPr>
        <p:blipFill rotWithShape="1">
          <a:blip r:embed="rId3">
            <a:alphaModFix/>
          </a:blip>
          <a:srcRect l="53471" t="43588" r="3727" b="10233"/>
          <a:stretch/>
        </p:blipFill>
        <p:spPr>
          <a:xfrm>
            <a:off x="6563933" y="3013167"/>
            <a:ext cx="5218267" cy="31669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0" name="Google Shape;370;p33"/>
          <p:cNvCxnSpPr/>
          <p:nvPr/>
        </p:nvCxnSpPr>
        <p:spPr>
          <a:xfrm>
            <a:off x="2007133" y="3013167"/>
            <a:ext cx="9776000" cy="0"/>
          </a:xfrm>
          <a:prstGeom prst="straightConnector1">
            <a:avLst/>
          </a:prstGeom>
          <a:noFill/>
          <a:ln w="38100" cap="flat" cmpd="sng">
            <a:solidFill>
              <a:srgbClr val="19469D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0"/>
          <p:cNvSpPr txBox="1"/>
          <p:nvPr/>
        </p:nvSpPr>
        <p:spPr>
          <a:xfrm>
            <a:off x="532767" y="437034"/>
            <a:ext cx="9454800" cy="117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" sz="3333" b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Earn more</a:t>
            </a:r>
            <a:r>
              <a:rPr lang="en" sz="3333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 with our competitive </a:t>
            </a:r>
            <a:br>
              <a:rPr lang="en" sz="3333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en" sz="3333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commission structure.</a:t>
            </a:r>
            <a:endParaRPr sz="3333" b="1">
              <a:solidFill>
                <a:srgbClr val="1946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10" name="Google Shape;310;p30"/>
          <p:cNvCxnSpPr/>
          <p:nvPr/>
        </p:nvCxnSpPr>
        <p:spPr>
          <a:xfrm>
            <a:off x="486733" y="1735700"/>
            <a:ext cx="9755200" cy="0"/>
          </a:xfrm>
          <a:prstGeom prst="straightConnector1">
            <a:avLst/>
          </a:prstGeom>
          <a:noFill/>
          <a:ln w="38100" cap="flat" cmpd="sng">
            <a:solidFill>
              <a:srgbClr val="DADAD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1" name="Google Shape;311;p30"/>
          <p:cNvSpPr/>
          <p:nvPr/>
        </p:nvSpPr>
        <p:spPr>
          <a:xfrm>
            <a:off x="532767" y="2064300"/>
            <a:ext cx="4854400" cy="43364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365733" tIns="243833" rIns="487667" bIns="1219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" sz="2667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COMMISSION &amp; CAP</a:t>
            </a:r>
            <a:endParaRPr sz="2667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endParaRPr sz="2667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en" sz="2933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80/20</a:t>
            </a:r>
            <a:r>
              <a:rPr lang="en" sz="2933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 commission split </a:t>
            </a:r>
            <a:r>
              <a:rPr lang="en" sz="2933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$16,000</a:t>
            </a:r>
            <a:r>
              <a:rPr lang="en" sz="2933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 cap</a:t>
            </a:r>
            <a:br>
              <a:rPr lang="en" sz="2933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endParaRPr sz="2933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 sz="1333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After capping, earn </a:t>
            </a:r>
            <a:r>
              <a:rPr lang="en" sz="1333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100% commission</a:t>
            </a:r>
            <a:r>
              <a:rPr lang="en" sz="1333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 for the remainder of the year.¹</a:t>
            </a:r>
            <a:endParaRPr sz="2933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br>
              <a:rPr lang="en" sz="1333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br>
              <a:rPr lang="en" sz="1333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en" sz="933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¹$250 capped transaction fee. Once capped transaction fees </a:t>
            </a:r>
            <a:br>
              <a:rPr lang="en" sz="933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en" sz="933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total $5,000, the capped transaction fee is reduced to $75.</a:t>
            </a:r>
            <a:endParaRPr sz="2533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15000"/>
              </a:lnSpc>
            </a:pPr>
            <a:endParaRPr sz="1467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30000"/>
              </a:lnSpc>
            </a:pPr>
            <a:endParaRPr sz="1467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2" name="Google Shape;312;p30"/>
          <p:cNvSpPr/>
          <p:nvPr/>
        </p:nvSpPr>
        <p:spPr>
          <a:xfrm>
            <a:off x="5387351" y="2064467"/>
            <a:ext cx="4854400" cy="4336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365733" tIns="243833" rIns="487667" bIns="1219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" sz="2667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STANDARD COSTS</a:t>
            </a:r>
            <a:r>
              <a:rPr lang="en" sz="2667">
                <a:solidFill>
                  <a:srgbClr val="19469D"/>
                </a:solidFill>
                <a:latin typeface="Roboto Thin"/>
                <a:ea typeface="Roboto Thin"/>
                <a:cs typeface="Roboto Thin"/>
                <a:sym typeface="Roboto Thin"/>
              </a:rPr>
              <a:t>²</a:t>
            </a:r>
            <a:endParaRPr sz="2667">
              <a:solidFill>
                <a:srgbClr val="19469D"/>
              </a:solidFill>
              <a:latin typeface="Roboto Thin"/>
              <a:ea typeface="Roboto Thin"/>
              <a:cs typeface="Roboto Thin"/>
              <a:sym typeface="Roboto Thin"/>
            </a:endParaRPr>
          </a:p>
          <a:p>
            <a:endParaRPr sz="2667">
              <a:solidFill>
                <a:srgbClr val="19469D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15000"/>
              </a:lnSpc>
            </a:pPr>
            <a:r>
              <a:rPr lang="en" sz="2000" b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$149 </a:t>
            </a:r>
            <a:r>
              <a:rPr lang="en" sz="2000">
                <a:solidFill>
                  <a:srgbClr val="19469D"/>
                </a:solidFill>
                <a:latin typeface="Roboto Light"/>
                <a:ea typeface="Roboto Light"/>
                <a:cs typeface="Roboto Light"/>
                <a:sym typeface="Roboto Light"/>
              </a:rPr>
              <a:t>start-up fee</a:t>
            </a:r>
            <a:endParaRPr sz="2000">
              <a:solidFill>
                <a:srgbClr val="19469D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15000"/>
              </a:lnSpc>
            </a:pPr>
            <a:r>
              <a:rPr lang="en" sz="2000" b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$85/month </a:t>
            </a:r>
            <a:r>
              <a:rPr lang="en" sz="2000">
                <a:solidFill>
                  <a:srgbClr val="19469D"/>
                </a:solidFill>
                <a:latin typeface="Roboto Light"/>
                <a:ea typeface="Roboto Light"/>
                <a:cs typeface="Roboto Light"/>
                <a:sym typeface="Roboto Light"/>
              </a:rPr>
              <a:t>cloud brokerage fee</a:t>
            </a:r>
            <a:endParaRPr sz="2000">
              <a:solidFill>
                <a:srgbClr val="19469D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15000"/>
              </a:lnSpc>
            </a:pPr>
            <a:r>
              <a:rPr lang="en" sz="2000" b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$25 </a:t>
            </a:r>
            <a:r>
              <a:rPr lang="en" sz="2000">
                <a:solidFill>
                  <a:srgbClr val="19469D"/>
                </a:solidFill>
                <a:latin typeface="Roboto Light"/>
                <a:ea typeface="Roboto Light"/>
                <a:cs typeface="Roboto Light"/>
                <a:sym typeface="Roboto Light"/>
              </a:rPr>
              <a:t>transaction review fee³</a:t>
            </a:r>
            <a:endParaRPr sz="2000">
              <a:solidFill>
                <a:srgbClr val="19469D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15000"/>
              </a:lnSpc>
            </a:pPr>
            <a:r>
              <a:rPr lang="en" sz="2000" b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$40 </a:t>
            </a:r>
            <a:r>
              <a:rPr lang="en" sz="2000">
                <a:solidFill>
                  <a:srgbClr val="19469D"/>
                </a:solidFill>
                <a:latin typeface="Roboto Light"/>
                <a:ea typeface="Roboto Light"/>
                <a:cs typeface="Roboto Light"/>
                <a:sym typeface="Roboto Light"/>
              </a:rPr>
              <a:t>risk management fee⁴</a:t>
            </a:r>
            <a:br>
              <a:rPr lang="en" sz="1333">
                <a:solidFill>
                  <a:srgbClr val="373944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endParaRPr sz="1333">
              <a:solidFill>
                <a:srgbClr val="373944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15000"/>
              </a:lnSpc>
            </a:pPr>
            <a:endParaRPr sz="1333">
              <a:solidFill>
                <a:srgbClr val="373944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15000"/>
              </a:lnSpc>
            </a:pPr>
            <a:br>
              <a:rPr lang="en" sz="1333">
                <a:solidFill>
                  <a:srgbClr val="19469D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en" sz="933">
                <a:solidFill>
                  <a:srgbClr val="19469D"/>
                </a:solidFill>
                <a:latin typeface="Roboto Light"/>
                <a:ea typeface="Roboto Light"/>
                <a:cs typeface="Roboto Light"/>
                <a:sym typeface="Roboto Light"/>
              </a:rPr>
              <a:t>² U.S. compensation model.</a:t>
            </a:r>
            <a:endParaRPr sz="933">
              <a:solidFill>
                <a:srgbClr val="19469D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15000"/>
              </a:lnSpc>
            </a:pPr>
            <a:r>
              <a:rPr lang="en" sz="933">
                <a:solidFill>
                  <a:srgbClr val="19469D"/>
                </a:solidFill>
                <a:latin typeface="Roboto Light"/>
                <a:ea typeface="Roboto Light"/>
                <a:cs typeface="Roboto Light"/>
                <a:sym typeface="Roboto Light"/>
              </a:rPr>
              <a:t>³ Per transaction.</a:t>
            </a:r>
            <a:endParaRPr sz="933">
              <a:solidFill>
                <a:srgbClr val="19469D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15000"/>
              </a:lnSpc>
            </a:pPr>
            <a:r>
              <a:rPr lang="en" sz="933">
                <a:solidFill>
                  <a:srgbClr val="19469D"/>
                </a:solidFill>
                <a:latin typeface="Roboto Light"/>
                <a:ea typeface="Roboto Light"/>
                <a:cs typeface="Roboto Light"/>
                <a:sym typeface="Roboto Light"/>
              </a:rPr>
              <a:t>⁴ Per transaction and caps at $500.</a:t>
            </a:r>
            <a:endParaRPr sz="933">
              <a:solidFill>
                <a:srgbClr val="19469D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>
              <a:lnSpc>
                <a:spcPct val="115000"/>
              </a:lnSpc>
            </a:pPr>
            <a:endParaRPr sz="933">
              <a:solidFill>
                <a:srgbClr val="19469D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13" name="Google Shape;313;p30"/>
          <p:cNvSpPr/>
          <p:nvPr/>
        </p:nvSpPr>
        <p:spPr>
          <a:xfrm>
            <a:off x="5186233" y="6341200"/>
            <a:ext cx="5055600" cy="596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314" name="Google Shape;314;p30"/>
          <p:cNvCxnSpPr/>
          <p:nvPr/>
        </p:nvCxnSpPr>
        <p:spPr>
          <a:xfrm>
            <a:off x="869167" y="2933267"/>
            <a:ext cx="4181600" cy="0"/>
          </a:xfrm>
          <a:prstGeom prst="straightConnector1">
            <a:avLst/>
          </a:prstGeom>
          <a:noFill/>
          <a:ln w="38100" cap="flat" cmpd="sng">
            <a:solidFill>
              <a:srgbClr val="DADAD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" name="Google Shape;315;p30"/>
          <p:cNvCxnSpPr/>
          <p:nvPr/>
        </p:nvCxnSpPr>
        <p:spPr>
          <a:xfrm>
            <a:off x="5723767" y="2933267"/>
            <a:ext cx="4181600" cy="0"/>
          </a:xfrm>
          <a:prstGeom prst="straightConnector1">
            <a:avLst/>
          </a:prstGeom>
          <a:noFill/>
          <a:ln w="38100" cap="flat" cmpd="sng">
            <a:solidFill>
              <a:srgbClr val="19469D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1"/>
          <p:cNvSpPr/>
          <p:nvPr/>
        </p:nvSpPr>
        <p:spPr>
          <a:xfrm>
            <a:off x="2544567" y="389000"/>
            <a:ext cx="9214400" cy="1569200"/>
          </a:xfrm>
          <a:prstGeom prst="rect">
            <a:avLst/>
          </a:prstGeom>
          <a:solidFill>
            <a:srgbClr val="19469D"/>
          </a:solidFill>
          <a:ln>
            <a:noFill/>
          </a:ln>
          <a:effectLst>
            <a:outerShdw blurRad="128588" dist="76200" dir="30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329167" rIns="121900" bIns="121900" anchor="t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" sz="36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Unique Equity Opportunities</a:t>
            </a:r>
            <a:endParaRPr sz="4800" dirty="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21" name="Google Shape;321;p31"/>
          <p:cNvSpPr/>
          <p:nvPr/>
        </p:nvSpPr>
        <p:spPr>
          <a:xfrm>
            <a:off x="2544567" y="2261833"/>
            <a:ext cx="2763200" cy="4138800"/>
          </a:xfrm>
          <a:prstGeom prst="rect">
            <a:avLst/>
          </a:prstGeom>
          <a:solidFill>
            <a:srgbClr val="DADADA"/>
          </a:solidFill>
          <a:ln>
            <a:noFill/>
          </a:ln>
          <a:effectLst>
            <a:outerShdw blurRad="128588" dist="76200" dir="30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322" name="Google Shape;322;p31"/>
          <p:cNvCxnSpPr/>
          <p:nvPr/>
        </p:nvCxnSpPr>
        <p:spPr>
          <a:xfrm>
            <a:off x="2752767" y="3584467"/>
            <a:ext cx="234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3" name="Google Shape;323;p31"/>
          <p:cNvSpPr/>
          <p:nvPr/>
        </p:nvSpPr>
        <p:spPr>
          <a:xfrm>
            <a:off x="5770200" y="2261833"/>
            <a:ext cx="2763200" cy="4138800"/>
          </a:xfrm>
          <a:prstGeom prst="rect">
            <a:avLst/>
          </a:prstGeom>
          <a:solidFill>
            <a:srgbClr val="DADADA"/>
          </a:solidFill>
          <a:ln>
            <a:noFill/>
          </a:ln>
          <a:effectLst>
            <a:outerShdw blurRad="128588" dist="76200" dir="30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324" name="Google Shape;324;p31"/>
          <p:cNvCxnSpPr/>
          <p:nvPr/>
        </p:nvCxnSpPr>
        <p:spPr>
          <a:xfrm>
            <a:off x="5978400" y="3584467"/>
            <a:ext cx="234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5" name="Google Shape;325;p31"/>
          <p:cNvSpPr/>
          <p:nvPr/>
        </p:nvSpPr>
        <p:spPr>
          <a:xfrm>
            <a:off x="8995833" y="2261833"/>
            <a:ext cx="2763200" cy="4138800"/>
          </a:xfrm>
          <a:prstGeom prst="rect">
            <a:avLst/>
          </a:prstGeom>
          <a:solidFill>
            <a:srgbClr val="DADADA"/>
          </a:solidFill>
          <a:ln>
            <a:noFill/>
          </a:ln>
          <a:effectLst>
            <a:outerShdw blurRad="128588" dist="76200" dir="30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326" name="Google Shape;326;p31"/>
          <p:cNvCxnSpPr/>
          <p:nvPr/>
        </p:nvCxnSpPr>
        <p:spPr>
          <a:xfrm>
            <a:off x="9204033" y="3584467"/>
            <a:ext cx="234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7" name="Google Shape;327;p31"/>
          <p:cNvSpPr txBox="1"/>
          <p:nvPr/>
        </p:nvSpPr>
        <p:spPr>
          <a:xfrm>
            <a:off x="2752767" y="2492900"/>
            <a:ext cx="2346800" cy="8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1733" b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Equity Awards </a:t>
            </a:r>
            <a:br>
              <a:rPr lang="en" sz="1733" b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733" b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Through Incentive Program</a:t>
            </a:r>
            <a:endParaRPr sz="1733" b="1">
              <a:solidFill>
                <a:srgbClr val="1946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" name="Google Shape;328;p31"/>
          <p:cNvSpPr txBox="1"/>
          <p:nvPr/>
        </p:nvSpPr>
        <p:spPr>
          <a:xfrm>
            <a:off x="5978400" y="2492900"/>
            <a:ext cx="2346800" cy="8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1733" b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Agent Equity Commission </a:t>
            </a:r>
            <a:br>
              <a:rPr lang="en" sz="1733" b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733" b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Program</a:t>
            </a:r>
            <a:endParaRPr sz="1733" b="1">
              <a:solidFill>
                <a:srgbClr val="1946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9" name="Google Shape;329;p31"/>
          <p:cNvSpPr txBox="1"/>
          <p:nvPr/>
        </p:nvSpPr>
        <p:spPr>
          <a:xfrm>
            <a:off x="9204033" y="2492900"/>
            <a:ext cx="2346800" cy="8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1733" b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ICON </a:t>
            </a:r>
            <a:endParaRPr sz="1733" b="1">
              <a:solidFill>
                <a:srgbClr val="19469D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/>
            <a:r>
              <a:rPr lang="en" sz="1733" b="1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Award</a:t>
            </a:r>
            <a:endParaRPr sz="1733" b="1">
              <a:solidFill>
                <a:srgbClr val="1946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0" name="Google Shape;330;p31"/>
          <p:cNvSpPr txBox="1"/>
          <p:nvPr/>
        </p:nvSpPr>
        <p:spPr>
          <a:xfrm>
            <a:off x="2968167" y="3879968"/>
            <a:ext cx="1916000" cy="2358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 sz="1333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$200</a:t>
            </a:r>
            <a:r>
              <a:rPr lang="en" sz="1333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of EXPI stock for </a:t>
            </a:r>
            <a:endParaRPr sz="1333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 sz="1333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first transaction closing</a:t>
            </a:r>
            <a:endParaRPr sz="1333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sz="1333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 sz="1333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$400</a:t>
            </a:r>
            <a:r>
              <a:rPr lang="en" sz="1333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of EXPI stock </a:t>
            </a:r>
            <a:br>
              <a:rPr lang="en" sz="1333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33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when agents cap</a:t>
            </a:r>
            <a:endParaRPr sz="1333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sz="1333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 sz="1333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$400 </a:t>
            </a:r>
            <a:r>
              <a:rPr lang="en" sz="1333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of stock for directly </a:t>
            </a:r>
            <a:endParaRPr sz="1333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 sz="1333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attracting another agent </a:t>
            </a:r>
            <a:br>
              <a:rPr lang="en" sz="1333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33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after the agent closes </a:t>
            </a:r>
            <a:br>
              <a:rPr lang="en" sz="1333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33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their first transaction</a:t>
            </a:r>
            <a:endParaRPr sz="1333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1" name="Google Shape;331;p31"/>
          <p:cNvSpPr txBox="1"/>
          <p:nvPr/>
        </p:nvSpPr>
        <p:spPr>
          <a:xfrm>
            <a:off x="6137200" y="3879968"/>
            <a:ext cx="2029200" cy="229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" sz="1333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Voluntarily enroll to purchase 5% of commission in stock at a </a:t>
            </a:r>
            <a:r>
              <a:rPr lang="en" sz="1333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10% discount</a:t>
            </a:r>
            <a:endParaRPr sz="1333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40000"/>
              </a:lnSpc>
            </a:pPr>
            <a:endParaRPr sz="1333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40000"/>
              </a:lnSpc>
            </a:pPr>
            <a:r>
              <a:rPr lang="en" sz="1333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~65% of agents and brokers participate </a:t>
            </a:r>
            <a:br>
              <a:rPr lang="en" sz="1333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33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the program</a:t>
            </a:r>
            <a:endParaRPr sz="1333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2" name="Google Shape;332;p31"/>
          <p:cNvSpPr txBox="1"/>
          <p:nvPr/>
        </p:nvSpPr>
        <p:spPr>
          <a:xfrm>
            <a:off x="9419433" y="3879968"/>
            <a:ext cx="1916000" cy="1723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" sz="1333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Top agents receive up to </a:t>
            </a:r>
            <a:r>
              <a:rPr lang="en" sz="1333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$16,000 </a:t>
            </a:r>
            <a:r>
              <a:rPr lang="en" sz="1333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stock upon the achievement of certain production and cultural goals within </a:t>
            </a:r>
            <a:br>
              <a:rPr lang="en" sz="1333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33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their anniversary year</a:t>
            </a:r>
            <a:endParaRPr sz="1333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2"/>
          <p:cNvSpPr txBox="1"/>
          <p:nvPr/>
        </p:nvSpPr>
        <p:spPr>
          <a:xfrm>
            <a:off x="532767" y="437034"/>
            <a:ext cx="97552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" sz="3200" dirty="0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Earn </a:t>
            </a:r>
            <a:r>
              <a:rPr lang="en" sz="3200" b="1" dirty="0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revenue share</a:t>
            </a:r>
            <a:r>
              <a:rPr lang="en" sz="3200" dirty="0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 for attracting new agents to </a:t>
            </a:r>
            <a:r>
              <a:rPr lang="en" sz="3200" dirty="0" err="1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eXp</a:t>
            </a:r>
            <a:endParaRPr sz="3200" b="1" dirty="0">
              <a:solidFill>
                <a:srgbClr val="1946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8" name="Google Shape;338;p32"/>
          <p:cNvCxnSpPr/>
          <p:nvPr/>
        </p:nvCxnSpPr>
        <p:spPr>
          <a:xfrm>
            <a:off x="486733" y="1225700"/>
            <a:ext cx="9755200" cy="0"/>
          </a:xfrm>
          <a:prstGeom prst="straightConnector1">
            <a:avLst/>
          </a:prstGeom>
          <a:noFill/>
          <a:ln w="38100" cap="flat" cmpd="sng">
            <a:solidFill>
              <a:srgbClr val="DADAD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9" name="Google Shape;339;p32"/>
          <p:cNvSpPr/>
          <p:nvPr/>
        </p:nvSpPr>
        <p:spPr>
          <a:xfrm>
            <a:off x="951576" y="2235417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1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0" name="Google Shape;340;p32"/>
          <p:cNvSpPr/>
          <p:nvPr/>
        </p:nvSpPr>
        <p:spPr>
          <a:xfrm>
            <a:off x="951576" y="2723717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2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1" name="Google Shape;341;p32"/>
          <p:cNvSpPr/>
          <p:nvPr/>
        </p:nvSpPr>
        <p:spPr>
          <a:xfrm>
            <a:off x="951576" y="3212017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3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2" name="Google Shape;342;p32"/>
          <p:cNvSpPr/>
          <p:nvPr/>
        </p:nvSpPr>
        <p:spPr>
          <a:xfrm>
            <a:off x="951576" y="3700317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4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" name="Google Shape;343;p32"/>
          <p:cNvSpPr/>
          <p:nvPr/>
        </p:nvSpPr>
        <p:spPr>
          <a:xfrm>
            <a:off x="951576" y="4188617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5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p32"/>
          <p:cNvSpPr/>
          <p:nvPr/>
        </p:nvSpPr>
        <p:spPr>
          <a:xfrm>
            <a:off x="951576" y="4676917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6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5" name="Google Shape;345;p32"/>
          <p:cNvSpPr/>
          <p:nvPr/>
        </p:nvSpPr>
        <p:spPr>
          <a:xfrm>
            <a:off x="951576" y="5165217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7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46" name="Google Shape;346;p32"/>
          <p:cNvGraphicFramePr/>
          <p:nvPr>
            <p:extLst>
              <p:ext uri="{D42A27DB-BD31-4B8C-83A1-F6EECF244321}">
                <p14:modId xmlns:p14="http://schemas.microsoft.com/office/powerpoint/2010/main" val="4080311052"/>
              </p:ext>
            </p:extLst>
          </p:nvPr>
        </p:nvGraphicFramePr>
        <p:xfrm>
          <a:off x="2004176" y="2235401"/>
          <a:ext cx="4866600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2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$2,800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3.5%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Any #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7" name="Google Shape;347;p32"/>
          <p:cNvGraphicFramePr/>
          <p:nvPr>
            <p:extLst>
              <p:ext uri="{D42A27DB-BD31-4B8C-83A1-F6EECF244321}">
                <p14:modId xmlns:p14="http://schemas.microsoft.com/office/powerpoint/2010/main" val="1339836450"/>
              </p:ext>
            </p:extLst>
          </p:nvPr>
        </p:nvGraphicFramePr>
        <p:xfrm>
          <a:off x="2004176" y="2723701"/>
          <a:ext cx="4866600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2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$3,200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4.0%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8" name="Google Shape;348;p32"/>
          <p:cNvGraphicFramePr/>
          <p:nvPr>
            <p:extLst>
              <p:ext uri="{D42A27DB-BD31-4B8C-83A1-F6EECF244321}">
                <p14:modId xmlns:p14="http://schemas.microsoft.com/office/powerpoint/2010/main" val="1013385463"/>
              </p:ext>
            </p:extLst>
          </p:nvPr>
        </p:nvGraphicFramePr>
        <p:xfrm>
          <a:off x="2004176" y="3212001"/>
          <a:ext cx="4866600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2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$2,000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2.5%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9" name="Google Shape;349;p32"/>
          <p:cNvGraphicFramePr/>
          <p:nvPr>
            <p:extLst>
              <p:ext uri="{D42A27DB-BD31-4B8C-83A1-F6EECF244321}">
                <p14:modId xmlns:p14="http://schemas.microsoft.com/office/powerpoint/2010/main" val="208899807"/>
              </p:ext>
            </p:extLst>
          </p:nvPr>
        </p:nvGraphicFramePr>
        <p:xfrm>
          <a:off x="2004176" y="3700301"/>
          <a:ext cx="4866600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2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$1,200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1.5%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15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0" name="Google Shape;350;p32"/>
          <p:cNvGraphicFramePr/>
          <p:nvPr>
            <p:extLst>
              <p:ext uri="{D42A27DB-BD31-4B8C-83A1-F6EECF244321}">
                <p14:modId xmlns:p14="http://schemas.microsoft.com/office/powerpoint/2010/main" val="1497971841"/>
              </p:ext>
            </p:extLst>
          </p:nvPr>
        </p:nvGraphicFramePr>
        <p:xfrm>
          <a:off x="2004176" y="4188601"/>
          <a:ext cx="4866600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2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$800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1.0%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20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1" name="Google Shape;351;p32"/>
          <p:cNvGraphicFramePr/>
          <p:nvPr>
            <p:extLst>
              <p:ext uri="{D42A27DB-BD31-4B8C-83A1-F6EECF244321}">
                <p14:modId xmlns:p14="http://schemas.microsoft.com/office/powerpoint/2010/main" val="3833084397"/>
              </p:ext>
            </p:extLst>
          </p:nvPr>
        </p:nvGraphicFramePr>
        <p:xfrm>
          <a:off x="2004176" y="4676901"/>
          <a:ext cx="4866600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2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$2,000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2.5%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25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2" name="Google Shape;352;p32"/>
          <p:cNvGraphicFramePr/>
          <p:nvPr>
            <p:extLst>
              <p:ext uri="{D42A27DB-BD31-4B8C-83A1-F6EECF244321}">
                <p14:modId xmlns:p14="http://schemas.microsoft.com/office/powerpoint/2010/main" val="653565250"/>
              </p:ext>
            </p:extLst>
          </p:nvPr>
        </p:nvGraphicFramePr>
        <p:xfrm>
          <a:off x="2004176" y="5165201"/>
          <a:ext cx="4866600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2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$4,000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5.0%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40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3" name="Google Shape;353;p32"/>
          <p:cNvSpPr txBox="1"/>
          <p:nvPr/>
        </p:nvSpPr>
        <p:spPr>
          <a:xfrm>
            <a:off x="2004175" y="1620984"/>
            <a:ext cx="1779067" cy="57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067" dirty="0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  <a:t>Annual Revenue Share Up to per Capping Agent:</a:t>
            </a:r>
            <a:endParaRPr sz="1067" dirty="0">
              <a:solidFill>
                <a:srgbClr val="58595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4" name="Google Shape;354;p32"/>
          <p:cNvSpPr txBox="1"/>
          <p:nvPr/>
        </p:nvSpPr>
        <p:spPr>
          <a:xfrm>
            <a:off x="3729476" y="1620984"/>
            <a:ext cx="1416000" cy="410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067" dirty="0" err="1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  <a:t>eXp</a:t>
            </a:r>
            <a:r>
              <a:rPr lang="en" sz="1067" dirty="0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067" dirty="0" err="1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  <a:t>RevShare</a:t>
            </a:r>
            <a:r>
              <a:rPr lang="en" sz="1067" dirty="0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  <a:t> %</a:t>
            </a:r>
            <a:endParaRPr sz="1067" dirty="0">
              <a:solidFill>
                <a:srgbClr val="58595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5" name="Google Shape;355;p32"/>
          <p:cNvSpPr txBox="1"/>
          <p:nvPr/>
        </p:nvSpPr>
        <p:spPr>
          <a:xfrm>
            <a:off x="5145476" y="1620984"/>
            <a:ext cx="1725300" cy="57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1067" dirty="0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  <a:t>Personally Sponsored Agents</a:t>
            </a:r>
            <a:endParaRPr sz="1067" dirty="0">
              <a:solidFill>
                <a:srgbClr val="58595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6" name="Google Shape;356;p32"/>
          <p:cNvSpPr txBox="1"/>
          <p:nvPr/>
        </p:nvSpPr>
        <p:spPr>
          <a:xfrm>
            <a:off x="532767" y="5969867"/>
            <a:ext cx="2966000" cy="49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" sz="800" dirty="0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  <a:t>AGC = Adjusted Gross Commission Income</a:t>
            </a:r>
            <a:endParaRPr sz="800" dirty="0">
              <a:solidFill>
                <a:srgbClr val="58595A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50000"/>
              </a:lnSpc>
            </a:pPr>
            <a:r>
              <a:rPr lang="en" sz="800" dirty="0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  <a:t>FLQA = Front-Line Qualifying Agent</a:t>
            </a:r>
            <a:endParaRPr sz="800" dirty="0">
              <a:solidFill>
                <a:srgbClr val="58595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7" name="Google Shape;357;p32"/>
          <p:cNvSpPr txBox="1"/>
          <p:nvPr/>
        </p:nvSpPr>
        <p:spPr>
          <a:xfrm>
            <a:off x="7470867" y="2235401"/>
            <a:ext cx="3194000" cy="2438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5000"/>
              </a:lnSpc>
            </a:pPr>
            <a:r>
              <a:rPr lang="en" sz="1467" dirty="0" err="1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  <a:t>eXp</a:t>
            </a:r>
            <a:r>
              <a:rPr lang="en" sz="1467" dirty="0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  <a:t> agents can sponsor agents to </a:t>
            </a:r>
            <a:br>
              <a:rPr lang="en" sz="1467" dirty="0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467" dirty="0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  <a:t>join the company</a:t>
            </a:r>
            <a:endParaRPr sz="1467" dirty="0">
              <a:solidFill>
                <a:srgbClr val="58595A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35000"/>
              </a:lnSpc>
            </a:pPr>
            <a:endParaRPr sz="1467" dirty="0">
              <a:solidFill>
                <a:srgbClr val="58595A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35000"/>
              </a:lnSpc>
            </a:pPr>
            <a:endParaRPr sz="1467" dirty="0">
              <a:solidFill>
                <a:srgbClr val="58595A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35000"/>
              </a:lnSpc>
            </a:pPr>
            <a:r>
              <a:rPr lang="en" sz="1467" dirty="0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  <a:t>Earn a percentage of revenue – </a:t>
            </a:r>
            <a:r>
              <a:rPr lang="en" sz="1467" dirty="0" err="1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  <a:t>eXp</a:t>
            </a:r>
            <a:r>
              <a:rPr lang="en" sz="1467" dirty="0">
                <a:solidFill>
                  <a:srgbClr val="58595A"/>
                </a:solidFill>
                <a:latin typeface="Roboto"/>
                <a:ea typeface="Roboto"/>
                <a:cs typeface="Roboto"/>
                <a:sym typeface="Roboto"/>
              </a:rPr>
              <a:t> pays the revenue share, not the agent – when your sponsored agents close a transaction.</a:t>
            </a:r>
            <a:endParaRPr sz="1467" dirty="0">
              <a:solidFill>
                <a:srgbClr val="58595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58" name="Google Shape;358;p32"/>
          <p:cNvCxnSpPr/>
          <p:nvPr/>
        </p:nvCxnSpPr>
        <p:spPr>
          <a:xfrm>
            <a:off x="7406567" y="3114500"/>
            <a:ext cx="2921600" cy="0"/>
          </a:xfrm>
          <a:prstGeom prst="straightConnector1">
            <a:avLst/>
          </a:prstGeom>
          <a:noFill/>
          <a:ln w="19050" cap="flat" cmpd="sng">
            <a:solidFill>
              <a:srgbClr val="DADADA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2"/>
          <p:cNvSpPr txBox="1"/>
          <p:nvPr/>
        </p:nvSpPr>
        <p:spPr>
          <a:xfrm>
            <a:off x="1593816" y="514671"/>
            <a:ext cx="6036248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" sz="3200" b="1" dirty="0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Jen &amp; Rob Flick </a:t>
            </a:r>
            <a:r>
              <a:rPr lang="en" sz="3200" b="1" dirty="0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2016 Snapshot</a:t>
            </a:r>
            <a:endParaRPr sz="3200" b="1" dirty="0">
              <a:solidFill>
                <a:srgbClr val="1946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8" name="Google Shape;338;p32"/>
          <p:cNvCxnSpPr/>
          <p:nvPr/>
        </p:nvCxnSpPr>
        <p:spPr>
          <a:xfrm>
            <a:off x="486733" y="1225700"/>
            <a:ext cx="9755200" cy="0"/>
          </a:xfrm>
          <a:prstGeom prst="straightConnector1">
            <a:avLst/>
          </a:prstGeom>
          <a:noFill/>
          <a:ln w="38100" cap="flat" cmpd="sng">
            <a:solidFill>
              <a:srgbClr val="DADAD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9" name="Google Shape;339;p32"/>
          <p:cNvSpPr/>
          <p:nvPr/>
        </p:nvSpPr>
        <p:spPr>
          <a:xfrm>
            <a:off x="499344" y="2414511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1</a:t>
            </a: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0" name="Google Shape;340;p32"/>
          <p:cNvSpPr/>
          <p:nvPr/>
        </p:nvSpPr>
        <p:spPr>
          <a:xfrm>
            <a:off x="499344" y="2823163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2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1" name="Google Shape;341;p32"/>
          <p:cNvSpPr/>
          <p:nvPr/>
        </p:nvSpPr>
        <p:spPr>
          <a:xfrm>
            <a:off x="499344" y="3240473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3</a:t>
            </a: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2" name="Google Shape;342;p32"/>
          <p:cNvSpPr/>
          <p:nvPr/>
        </p:nvSpPr>
        <p:spPr>
          <a:xfrm>
            <a:off x="499344" y="3649125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4</a:t>
            </a: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" name="Google Shape;343;p32"/>
          <p:cNvSpPr/>
          <p:nvPr/>
        </p:nvSpPr>
        <p:spPr>
          <a:xfrm>
            <a:off x="499344" y="4069500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5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p32"/>
          <p:cNvSpPr/>
          <p:nvPr/>
        </p:nvSpPr>
        <p:spPr>
          <a:xfrm>
            <a:off x="499344" y="4489875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6</a:t>
            </a: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5" name="Google Shape;345;p32"/>
          <p:cNvSpPr/>
          <p:nvPr/>
        </p:nvSpPr>
        <p:spPr>
          <a:xfrm>
            <a:off x="499344" y="4910250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7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4FCE83-2078-A29F-2222-CDF220C69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759" y="-288047"/>
            <a:ext cx="2674168" cy="23892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5A024B-2FF6-545E-9CC4-5A5BDDE1A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2073" y="1991750"/>
            <a:ext cx="9247854" cy="373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45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8" name="Google Shape;338;p32"/>
          <p:cNvCxnSpPr/>
          <p:nvPr/>
        </p:nvCxnSpPr>
        <p:spPr>
          <a:xfrm>
            <a:off x="486733" y="1225700"/>
            <a:ext cx="9755200" cy="0"/>
          </a:xfrm>
          <a:prstGeom prst="straightConnector1">
            <a:avLst/>
          </a:prstGeom>
          <a:noFill/>
          <a:ln w="38100" cap="flat" cmpd="sng">
            <a:solidFill>
              <a:srgbClr val="DADAD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7" name="Google Shape;337;p32"/>
          <p:cNvSpPr txBox="1"/>
          <p:nvPr/>
        </p:nvSpPr>
        <p:spPr>
          <a:xfrm>
            <a:off x="951576" y="6116096"/>
            <a:ext cx="97552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" sz="3200" dirty="0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Top </a:t>
            </a:r>
            <a:r>
              <a:rPr lang="en" sz="3200" b="1" dirty="0">
                <a:solidFill>
                  <a:srgbClr val="19469D"/>
                </a:solidFill>
                <a:latin typeface="Roboto"/>
                <a:ea typeface="Roboto"/>
                <a:cs typeface="Roboto"/>
                <a:sym typeface="Roboto"/>
              </a:rPr>
              <a:t>Attractors </a:t>
            </a:r>
            <a:r>
              <a:rPr lang="en" sz="3200" b="1" dirty="0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changing lives.  Who’s next?</a:t>
            </a:r>
            <a:r>
              <a:rPr lang="en" sz="3200" dirty="0">
                <a:solidFill>
                  <a:srgbClr val="58595A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endParaRPr sz="3200" b="1" dirty="0">
              <a:solidFill>
                <a:srgbClr val="1946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" name="Google Shape;339;p32"/>
          <p:cNvSpPr/>
          <p:nvPr/>
        </p:nvSpPr>
        <p:spPr>
          <a:xfrm>
            <a:off x="951576" y="2235417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1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0" name="Google Shape;340;p32"/>
          <p:cNvSpPr/>
          <p:nvPr/>
        </p:nvSpPr>
        <p:spPr>
          <a:xfrm>
            <a:off x="951576" y="2723717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2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1" name="Google Shape;341;p32"/>
          <p:cNvSpPr/>
          <p:nvPr/>
        </p:nvSpPr>
        <p:spPr>
          <a:xfrm>
            <a:off x="951576" y="3212017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3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2" name="Google Shape;342;p32"/>
          <p:cNvSpPr/>
          <p:nvPr/>
        </p:nvSpPr>
        <p:spPr>
          <a:xfrm>
            <a:off x="951576" y="3700317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4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" name="Google Shape;343;p32"/>
          <p:cNvSpPr/>
          <p:nvPr/>
        </p:nvSpPr>
        <p:spPr>
          <a:xfrm>
            <a:off x="951576" y="4188617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5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p32"/>
          <p:cNvSpPr/>
          <p:nvPr/>
        </p:nvSpPr>
        <p:spPr>
          <a:xfrm>
            <a:off x="951576" y="4676917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6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5" name="Google Shape;345;p32"/>
          <p:cNvSpPr/>
          <p:nvPr/>
        </p:nvSpPr>
        <p:spPr>
          <a:xfrm>
            <a:off x="951576" y="5165217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TIER 7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46" name="Google Shape;346;p32"/>
          <p:cNvGraphicFramePr/>
          <p:nvPr>
            <p:extLst>
              <p:ext uri="{D42A27DB-BD31-4B8C-83A1-F6EECF244321}">
                <p14:modId xmlns:p14="http://schemas.microsoft.com/office/powerpoint/2010/main" val="4186259149"/>
              </p:ext>
            </p:extLst>
          </p:nvPr>
        </p:nvGraphicFramePr>
        <p:xfrm>
          <a:off x="2004176" y="2235401"/>
          <a:ext cx="5879844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59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9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9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24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7" name="Google Shape;347;p32"/>
          <p:cNvGraphicFramePr/>
          <p:nvPr>
            <p:extLst>
              <p:ext uri="{D42A27DB-BD31-4B8C-83A1-F6EECF244321}">
                <p14:modId xmlns:p14="http://schemas.microsoft.com/office/powerpoint/2010/main" val="980384251"/>
              </p:ext>
            </p:extLst>
          </p:nvPr>
        </p:nvGraphicFramePr>
        <p:xfrm>
          <a:off x="2004175" y="2723701"/>
          <a:ext cx="5879844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59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9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9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39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28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39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Google Shape;339;p32">
            <a:extLst>
              <a:ext uri="{FF2B5EF4-FFF2-40B4-BE49-F238E27FC236}">
                <a16:creationId xmlns:a16="http://schemas.microsoft.com/office/drawing/2014/main" id="{98E2C3C9-8FEF-7EBC-A8AE-E8EF16A73155}"/>
              </a:ext>
            </a:extLst>
          </p:cNvPr>
          <p:cNvSpPr/>
          <p:nvPr/>
        </p:nvSpPr>
        <p:spPr>
          <a:xfrm>
            <a:off x="4010381" y="1717651"/>
            <a:ext cx="1867433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Wilco 7 Months</a:t>
            </a: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Google Shape;339;p32">
            <a:extLst>
              <a:ext uri="{FF2B5EF4-FFF2-40B4-BE49-F238E27FC236}">
                <a16:creationId xmlns:a16="http://schemas.microsoft.com/office/drawing/2014/main" id="{7AAE616B-4182-4BD1-4107-DD1731F27E6F}"/>
              </a:ext>
            </a:extLst>
          </p:cNvPr>
          <p:cNvSpPr/>
          <p:nvPr/>
        </p:nvSpPr>
        <p:spPr>
          <a:xfrm>
            <a:off x="6016587" y="1717749"/>
            <a:ext cx="1867433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Sheila 4 Months</a:t>
            </a: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Google Shape;339;p32">
            <a:extLst>
              <a:ext uri="{FF2B5EF4-FFF2-40B4-BE49-F238E27FC236}">
                <a16:creationId xmlns:a16="http://schemas.microsoft.com/office/drawing/2014/main" id="{94838C83-EBFE-52D3-645A-380594F881C1}"/>
              </a:ext>
            </a:extLst>
          </p:cNvPr>
          <p:cNvSpPr/>
          <p:nvPr/>
        </p:nvSpPr>
        <p:spPr>
          <a:xfrm>
            <a:off x="8022793" y="1706173"/>
            <a:ext cx="1867433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Brent 2 Months</a:t>
            </a: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Google Shape;339;p32">
            <a:extLst>
              <a:ext uri="{FF2B5EF4-FFF2-40B4-BE49-F238E27FC236}">
                <a16:creationId xmlns:a16="http://schemas.microsoft.com/office/drawing/2014/main" id="{DB0C6205-EE8D-710D-FB8E-B47B3B6A7172}"/>
              </a:ext>
            </a:extLst>
          </p:cNvPr>
          <p:cNvSpPr/>
          <p:nvPr/>
        </p:nvSpPr>
        <p:spPr>
          <a:xfrm>
            <a:off x="959570" y="5682951"/>
            <a:ext cx="944000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TOTAL</a:t>
            </a: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9" name="Google Shape;347;p32">
            <a:extLst>
              <a:ext uri="{FF2B5EF4-FFF2-40B4-BE49-F238E27FC236}">
                <a16:creationId xmlns:a16="http://schemas.microsoft.com/office/drawing/2014/main" id="{2D568A2C-1024-64CA-1B5C-24497F45D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4212677"/>
              </p:ext>
            </p:extLst>
          </p:nvPr>
        </p:nvGraphicFramePr>
        <p:xfrm>
          <a:off x="2004175" y="3212000"/>
          <a:ext cx="5879844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59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9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9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83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38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58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Google Shape;347;p32">
            <a:extLst>
              <a:ext uri="{FF2B5EF4-FFF2-40B4-BE49-F238E27FC236}">
                <a16:creationId xmlns:a16="http://schemas.microsoft.com/office/drawing/2014/main" id="{AE27AE13-BC76-0FF9-C919-9AF33B7DE9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8996177"/>
              </p:ext>
            </p:extLst>
          </p:nvPr>
        </p:nvGraphicFramePr>
        <p:xfrm>
          <a:off x="2004175" y="3700317"/>
          <a:ext cx="5879844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59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9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9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82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17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31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Google Shape;347;p32">
            <a:extLst>
              <a:ext uri="{FF2B5EF4-FFF2-40B4-BE49-F238E27FC236}">
                <a16:creationId xmlns:a16="http://schemas.microsoft.com/office/drawing/2014/main" id="{19A48DCD-B2F2-B97F-BBEF-C0DE0B3A95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0217258"/>
              </p:ext>
            </p:extLst>
          </p:nvPr>
        </p:nvGraphicFramePr>
        <p:xfrm>
          <a:off x="2004175" y="4188617"/>
          <a:ext cx="5879844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59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9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9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33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Google Shape;347;p32">
            <a:extLst>
              <a:ext uri="{FF2B5EF4-FFF2-40B4-BE49-F238E27FC236}">
                <a16:creationId xmlns:a16="http://schemas.microsoft.com/office/drawing/2014/main" id="{5C2490AB-B164-D9E7-8F57-68100CE3ED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9394611"/>
              </p:ext>
            </p:extLst>
          </p:nvPr>
        </p:nvGraphicFramePr>
        <p:xfrm>
          <a:off x="2004175" y="4676901"/>
          <a:ext cx="5879844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59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9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9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30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oogle Shape;347;p32">
            <a:extLst>
              <a:ext uri="{FF2B5EF4-FFF2-40B4-BE49-F238E27FC236}">
                <a16:creationId xmlns:a16="http://schemas.microsoft.com/office/drawing/2014/main" id="{160B052D-33E9-F030-5F23-7E52673F22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7152867"/>
              </p:ext>
            </p:extLst>
          </p:nvPr>
        </p:nvGraphicFramePr>
        <p:xfrm>
          <a:off x="2004175" y="5157472"/>
          <a:ext cx="5879844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59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9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9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Google Shape;339;p32">
            <a:extLst>
              <a:ext uri="{FF2B5EF4-FFF2-40B4-BE49-F238E27FC236}">
                <a16:creationId xmlns:a16="http://schemas.microsoft.com/office/drawing/2014/main" id="{EFF31E8C-5544-7074-D10A-038BC9DD00C2}"/>
              </a:ext>
            </a:extLst>
          </p:cNvPr>
          <p:cNvSpPr/>
          <p:nvPr/>
        </p:nvSpPr>
        <p:spPr>
          <a:xfrm>
            <a:off x="2004174" y="5682951"/>
            <a:ext cx="1867433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297</a:t>
            </a: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" name="Google Shape;339;p32">
            <a:extLst>
              <a:ext uri="{FF2B5EF4-FFF2-40B4-BE49-F238E27FC236}">
                <a16:creationId xmlns:a16="http://schemas.microsoft.com/office/drawing/2014/main" id="{C6842D96-69E8-074A-E8A6-E05C9F31615B}"/>
              </a:ext>
            </a:extLst>
          </p:cNvPr>
          <p:cNvSpPr/>
          <p:nvPr/>
        </p:nvSpPr>
        <p:spPr>
          <a:xfrm>
            <a:off x="4010381" y="5679653"/>
            <a:ext cx="1867433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119</a:t>
            </a: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" name="Google Shape;339;p32">
            <a:extLst>
              <a:ext uri="{FF2B5EF4-FFF2-40B4-BE49-F238E27FC236}">
                <a16:creationId xmlns:a16="http://schemas.microsoft.com/office/drawing/2014/main" id="{F8519E73-B397-33BF-5653-549C6A9647AF}"/>
              </a:ext>
            </a:extLst>
          </p:cNvPr>
          <p:cNvSpPr/>
          <p:nvPr/>
        </p:nvSpPr>
        <p:spPr>
          <a:xfrm>
            <a:off x="5978418" y="5679653"/>
            <a:ext cx="1867433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156</a:t>
            </a: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Google Shape;339;p32">
            <a:extLst>
              <a:ext uri="{FF2B5EF4-FFF2-40B4-BE49-F238E27FC236}">
                <a16:creationId xmlns:a16="http://schemas.microsoft.com/office/drawing/2014/main" id="{C01EDDB8-40CE-F191-4E66-07ADD8FE817D}"/>
              </a:ext>
            </a:extLst>
          </p:cNvPr>
          <p:cNvSpPr/>
          <p:nvPr/>
        </p:nvSpPr>
        <p:spPr>
          <a:xfrm>
            <a:off x="8022793" y="5679653"/>
            <a:ext cx="1867433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121</a:t>
            </a: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0" name="Google Shape;346;p32">
            <a:extLst>
              <a:ext uri="{FF2B5EF4-FFF2-40B4-BE49-F238E27FC236}">
                <a16:creationId xmlns:a16="http://schemas.microsoft.com/office/drawing/2014/main" id="{4F6A0122-8448-3E30-61AE-798A2267D0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8503026"/>
              </p:ext>
            </p:extLst>
          </p:nvPr>
        </p:nvGraphicFramePr>
        <p:xfrm>
          <a:off x="7845851" y="2235384"/>
          <a:ext cx="2044374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81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1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24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Google Shape;346;p32">
            <a:extLst>
              <a:ext uri="{FF2B5EF4-FFF2-40B4-BE49-F238E27FC236}">
                <a16:creationId xmlns:a16="http://schemas.microsoft.com/office/drawing/2014/main" id="{0888E654-6685-672A-5936-032D05F1DB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4743121"/>
              </p:ext>
            </p:extLst>
          </p:nvPr>
        </p:nvGraphicFramePr>
        <p:xfrm>
          <a:off x="7848141" y="2722324"/>
          <a:ext cx="2044374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81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1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53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Google Shape;346;p32">
            <a:extLst>
              <a:ext uri="{FF2B5EF4-FFF2-40B4-BE49-F238E27FC236}">
                <a16:creationId xmlns:a16="http://schemas.microsoft.com/office/drawing/2014/main" id="{60875FC6-1A6C-2358-30E9-29A338DBD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2612405"/>
              </p:ext>
            </p:extLst>
          </p:nvPr>
        </p:nvGraphicFramePr>
        <p:xfrm>
          <a:off x="7845851" y="3212000"/>
          <a:ext cx="2044374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81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1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29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Google Shape;346;p32">
            <a:extLst>
              <a:ext uri="{FF2B5EF4-FFF2-40B4-BE49-F238E27FC236}">
                <a16:creationId xmlns:a16="http://schemas.microsoft.com/office/drawing/2014/main" id="{2C18E883-AD7D-491D-9B0F-05A38682AE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9959419"/>
              </p:ext>
            </p:extLst>
          </p:nvPr>
        </p:nvGraphicFramePr>
        <p:xfrm>
          <a:off x="7845851" y="3703726"/>
          <a:ext cx="2044374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81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1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Google Shape;346;p32">
            <a:extLst>
              <a:ext uri="{FF2B5EF4-FFF2-40B4-BE49-F238E27FC236}">
                <a16:creationId xmlns:a16="http://schemas.microsoft.com/office/drawing/2014/main" id="{709C29E9-AFC6-4503-9A17-52A8C621B7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7586418"/>
              </p:ext>
            </p:extLst>
          </p:nvPr>
        </p:nvGraphicFramePr>
        <p:xfrm>
          <a:off x="7845851" y="5151827"/>
          <a:ext cx="2044374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81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1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Google Shape;346;p32">
            <a:extLst>
              <a:ext uri="{FF2B5EF4-FFF2-40B4-BE49-F238E27FC236}">
                <a16:creationId xmlns:a16="http://schemas.microsoft.com/office/drawing/2014/main" id="{322CF814-FD53-3F10-4024-B5B30BC5C6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9626676"/>
              </p:ext>
            </p:extLst>
          </p:nvPr>
        </p:nvGraphicFramePr>
        <p:xfrm>
          <a:off x="7845851" y="4676901"/>
          <a:ext cx="2044374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81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1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Google Shape;346;p32">
            <a:extLst>
              <a:ext uri="{FF2B5EF4-FFF2-40B4-BE49-F238E27FC236}">
                <a16:creationId xmlns:a16="http://schemas.microsoft.com/office/drawing/2014/main" id="{15FCB375-8925-7E8F-71F2-98CFCBF5CE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267037"/>
              </p:ext>
            </p:extLst>
          </p:nvPr>
        </p:nvGraphicFramePr>
        <p:xfrm>
          <a:off x="7845851" y="4188601"/>
          <a:ext cx="2044374" cy="39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81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1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8" name="Picture 27">
            <a:extLst>
              <a:ext uri="{FF2B5EF4-FFF2-40B4-BE49-F238E27FC236}">
                <a16:creationId xmlns:a16="http://schemas.microsoft.com/office/drawing/2014/main" id="{28D4FBD3-4B88-609A-4A78-CB7D21284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9342" y="-7587"/>
            <a:ext cx="1850883" cy="170811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8A56B14-740A-89BC-30F3-66BEC9F8B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721" y="0"/>
            <a:ext cx="1823165" cy="175518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A7F48F4-474D-51E3-FE72-2B5C4F8FC1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8682" y="147721"/>
            <a:ext cx="1812583" cy="15692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E5C37B-3B37-B587-53CD-B89D0F47E2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8596" y="-11762"/>
            <a:ext cx="1817866" cy="1755181"/>
          </a:xfrm>
          <a:prstGeom prst="rect">
            <a:avLst/>
          </a:prstGeom>
        </p:spPr>
      </p:pic>
      <p:sp>
        <p:nvSpPr>
          <p:cNvPr id="3" name="Google Shape;339;p32">
            <a:extLst>
              <a:ext uri="{FF2B5EF4-FFF2-40B4-BE49-F238E27FC236}">
                <a16:creationId xmlns:a16="http://schemas.microsoft.com/office/drawing/2014/main" id="{6B3D2D1A-042B-9AF1-C7A2-75C2AD1DD278}"/>
              </a:ext>
            </a:extLst>
          </p:cNvPr>
          <p:cNvSpPr/>
          <p:nvPr/>
        </p:nvSpPr>
        <p:spPr>
          <a:xfrm>
            <a:off x="2004174" y="1713220"/>
            <a:ext cx="1867433" cy="390800"/>
          </a:xfrm>
          <a:prstGeom prst="rect">
            <a:avLst/>
          </a:prstGeom>
          <a:solidFill>
            <a:srgbClr val="1946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Scott 12 Months</a:t>
            </a: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90407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8B791B-220E-6C8A-CD7E-012E5DF1D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413" y="-19293"/>
            <a:ext cx="12286825" cy="68965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F29F85-B7B0-7D24-6F1C-52AD2B37B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9873" y="1632283"/>
            <a:ext cx="4551947" cy="455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41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879</Words>
  <Application>Microsoft Macintosh PowerPoint</Application>
  <PresentationFormat>Widescreen</PresentationFormat>
  <Paragraphs>187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Arial Narrow</vt:lpstr>
      <vt:lpstr>Calibri</vt:lpstr>
      <vt:lpstr>Calibri Light</vt:lpstr>
      <vt:lpstr>Roboto</vt:lpstr>
      <vt:lpstr>Roboto Light</vt:lpstr>
      <vt:lpstr>Roboto Thin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Amezquita</dc:creator>
  <cp:lastModifiedBy>Robert Amezquita</cp:lastModifiedBy>
  <cp:revision>13</cp:revision>
  <dcterms:created xsi:type="dcterms:W3CDTF">2023-05-07T20:01:00Z</dcterms:created>
  <dcterms:modified xsi:type="dcterms:W3CDTF">2023-05-25T20:11:58Z</dcterms:modified>
</cp:coreProperties>
</file>